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4"/>
  </p:sldMasterIdLst>
  <p:notesMasterIdLst>
    <p:notesMasterId r:id="rId47"/>
  </p:notesMasterIdLst>
  <p:handoutMasterIdLst>
    <p:handoutMasterId r:id="rId48"/>
  </p:handoutMasterIdLst>
  <p:sldIdLst>
    <p:sldId id="542" r:id="rId5"/>
    <p:sldId id="578" r:id="rId6"/>
    <p:sldId id="553" r:id="rId7"/>
    <p:sldId id="555" r:id="rId8"/>
    <p:sldId id="556" r:id="rId9"/>
    <p:sldId id="557" r:id="rId10"/>
    <p:sldId id="558" r:id="rId11"/>
    <p:sldId id="444" r:id="rId12"/>
    <p:sldId id="264" r:id="rId13"/>
    <p:sldId id="579" r:id="rId14"/>
    <p:sldId id="580" r:id="rId15"/>
    <p:sldId id="581" r:id="rId16"/>
    <p:sldId id="582" r:id="rId17"/>
    <p:sldId id="583" r:id="rId18"/>
    <p:sldId id="584" r:id="rId19"/>
    <p:sldId id="585" r:id="rId20"/>
    <p:sldId id="586" r:id="rId21"/>
    <p:sldId id="587" r:id="rId22"/>
    <p:sldId id="588" r:id="rId23"/>
    <p:sldId id="589" r:id="rId24"/>
    <p:sldId id="590" r:id="rId25"/>
    <p:sldId id="591" r:id="rId26"/>
    <p:sldId id="592" r:id="rId27"/>
    <p:sldId id="593" r:id="rId28"/>
    <p:sldId id="594" r:id="rId29"/>
    <p:sldId id="595" r:id="rId30"/>
    <p:sldId id="596" r:id="rId31"/>
    <p:sldId id="597" r:id="rId32"/>
    <p:sldId id="598" r:id="rId33"/>
    <p:sldId id="599" r:id="rId34"/>
    <p:sldId id="600" r:id="rId35"/>
    <p:sldId id="601" r:id="rId36"/>
    <p:sldId id="602" r:id="rId37"/>
    <p:sldId id="603" r:id="rId38"/>
    <p:sldId id="604" r:id="rId39"/>
    <p:sldId id="605" r:id="rId40"/>
    <p:sldId id="606" r:id="rId41"/>
    <p:sldId id="607" r:id="rId42"/>
    <p:sldId id="608" r:id="rId43"/>
    <p:sldId id="609" r:id="rId44"/>
    <p:sldId id="610" r:id="rId45"/>
    <p:sldId id="611" r:id="rId46"/>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006600"/>
    <a:srgbClr val="009900"/>
    <a:srgbClr val="3BFF3B"/>
    <a:srgbClr val="00CC99"/>
    <a:srgbClr val="99FF33"/>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20" autoAdjust="0"/>
    <p:restoredTop sz="87748" autoAdjust="0"/>
  </p:normalViewPr>
  <p:slideViewPr>
    <p:cSldViewPr>
      <p:cViewPr>
        <p:scale>
          <a:sx n="79" d="100"/>
          <a:sy n="79" d="100"/>
        </p:scale>
        <p:origin x="712" y="92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1771" y="4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565" cy="494902"/>
          </a:xfrm>
          <a:prstGeom prst="rect">
            <a:avLst/>
          </a:prstGeom>
        </p:spPr>
        <p:txBody>
          <a:bodyPr vert="horz" lIns="91349" tIns="45674" rIns="91349" bIns="4567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14626" y="0"/>
            <a:ext cx="2919565" cy="494902"/>
          </a:xfrm>
          <a:prstGeom prst="rect">
            <a:avLst/>
          </a:prstGeom>
        </p:spPr>
        <p:txBody>
          <a:bodyPr vert="horz" lIns="91349" tIns="45674" rIns="91349" bIns="45674" rtlCol="0"/>
          <a:lstStyle>
            <a:lvl1pPr algn="r" eaLnBrk="1" fontAlgn="auto" hangingPunct="1">
              <a:spcBef>
                <a:spcPts val="0"/>
              </a:spcBef>
              <a:spcAft>
                <a:spcPts val="0"/>
              </a:spcAft>
              <a:defRPr sz="1200">
                <a:latin typeface="+mn-lt"/>
              </a:defRPr>
            </a:lvl1pPr>
          </a:lstStyle>
          <a:p>
            <a:pPr>
              <a:defRPr/>
            </a:pPr>
            <a:fld id="{F0FC7DC7-E029-441C-876E-FC750588753A}" type="datetimeFigureOut">
              <a:rPr lang="en-US"/>
              <a:pPr>
                <a:defRPr/>
              </a:pPr>
              <a:t>5/11/23</a:t>
            </a:fld>
            <a:endParaRPr lang="en-US"/>
          </a:p>
        </p:txBody>
      </p:sp>
      <p:sp>
        <p:nvSpPr>
          <p:cNvPr id="4" name="Footer Placeholder 3"/>
          <p:cNvSpPr>
            <a:spLocks noGrp="1"/>
          </p:cNvSpPr>
          <p:nvPr>
            <p:ph type="ftr" sz="quarter" idx="2"/>
          </p:nvPr>
        </p:nvSpPr>
        <p:spPr>
          <a:xfrm>
            <a:off x="0" y="9371411"/>
            <a:ext cx="2919565" cy="494902"/>
          </a:xfrm>
          <a:prstGeom prst="rect">
            <a:avLst/>
          </a:prstGeom>
        </p:spPr>
        <p:txBody>
          <a:bodyPr vert="horz" lIns="91349" tIns="45674" rIns="91349" bIns="45674"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14626" y="9371411"/>
            <a:ext cx="2919565" cy="494902"/>
          </a:xfrm>
          <a:prstGeom prst="rect">
            <a:avLst/>
          </a:prstGeom>
        </p:spPr>
        <p:txBody>
          <a:bodyPr vert="horz" lIns="91349" tIns="45674" rIns="91349" bIns="45674" rtlCol="0" anchor="b"/>
          <a:lstStyle>
            <a:lvl1pPr algn="r" eaLnBrk="1" fontAlgn="auto" hangingPunct="1">
              <a:spcBef>
                <a:spcPts val="0"/>
              </a:spcBef>
              <a:spcAft>
                <a:spcPts val="0"/>
              </a:spcAft>
              <a:defRPr sz="1200">
                <a:latin typeface="+mn-lt"/>
              </a:defRPr>
            </a:lvl1pPr>
          </a:lstStyle>
          <a:p>
            <a:pPr>
              <a:defRPr/>
            </a:pPr>
            <a:fld id="{804A8934-B3DA-429C-A766-9B1F25BA0502}" type="slidenum">
              <a:rPr lang="en-US"/>
              <a:pPr>
                <a:defRPr/>
              </a:pPr>
              <a:t>‹#›</a:t>
            </a:fld>
            <a:endParaRPr lang="en-US"/>
          </a:p>
        </p:txBody>
      </p:sp>
    </p:spTree>
    <p:extLst>
      <p:ext uri="{BB962C8B-B14F-4D97-AF65-F5344CB8AC3E}">
        <p14:creationId xmlns:p14="http://schemas.microsoft.com/office/powerpoint/2010/main" val="1757197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7992" cy="493316"/>
          </a:xfrm>
          <a:prstGeom prst="rect">
            <a:avLst/>
          </a:prstGeom>
        </p:spPr>
        <p:txBody>
          <a:bodyPr vert="horz" lIns="90620" tIns="45311" rIns="90620" bIns="45311"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6199" y="1"/>
            <a:ext cx="2917992" cy="493316"/>
          </a:xfrm>
          <a:prstGeom prst="rect">
            <a:avLst/>
          </a:prstGeom>
        </p:spPr>
        <p:txBody>
          <a:bodyPr vert="horz" lIns="90620" tIns="45311" rIns="90620" bIns="45311" rtlCol="0"/>
          <a:lstStyle>
            <a:lvl1pPr algn="r" eaLnBrk="1" fontAlgn="auto" hangingPunct="1">
              <a:spcBef>
                <a:spcPts val="0"/>
              </a:spcBef>
              <a:spcAft>
                <a:spcPts val="0"/>
              </a:spcAft>
              <a:defRPr sz="1200">
                <a:latin typeface="+mn-lt"/>
                <a:cs typeface="+mn-cs"/>
              </a:defRPr>
            </a:lvl1pPr>
          </a:lstStyle>
          <a:p>
            <a:pPr>
              <a:defRPr/>
            </a:pPr>
            <a:fld id="{D6339FA0-8462-49CD-99E4-8F696D8878AD}" type="datetimeFigureOut">
              <a:rPr lang="en-US"/>
              <a:pPr>
                <a:defRPr/>
              </a:pPr>
              <a:t>5/11/23</a:t>
            </a:fld>
            <a:endParaRPr lang="en-US"/>
          </a:p>
        </p:txBody>
      </p:sp>
      <p:sp>
        <p:nvSpPr>
          <p:cNvPr id="4" name="Slide Image Placeholder 3"/>
          <p:cNvSpPr>
            <a:spLocks noGrp="1" noRot="1" noChangeAspect="1"/>
          </p:cNvSpPr>
          <p:nvPr>
            <p:ph type="sldImg" idx="2"/>
          </p:nvPr>
        </p:nvSpPr>
        <p:spPr>
          <a:xfrm>
            <a:off x="696913" y="739775"/>
            <a:ext cx="5341937" cy="3698875"/>
          </a:xfrm>
          <a:prstGeom prst="rect">
            <a:avLst/>
          </a:prstGeom>
          <a:noFill/>
          <a:ln w="12700">
            <a:solidFill>
              <a:prstClr val="black"/>
            </a:solidFill>
          </a:ln>
        </p:spPr>
        <p:txBody>
          <a:bodyPr vert="horz" lIns="90620" tIns="45311" rIns="90620" bIns="45311" rtlCol="0" anchor="ctr"/>
          <a:lstStyle/>
          <a:p>
            <a:pPr lvl="0"/>
            <a:endParaRPr lang="en-US" noProof="0"/>
          </a:p>
        </p:txBody>
      </p:sp>
      <p:sp>
        <p:nvSpPr>
          <p:cNvPr id="5" name="Notes Placeholder 4"/>
          <p:cNvSpPr>
            <a:spLocks noGrp="1"/>
          </p:cNvSpPr>
          <p:nvPr>
            <p:ph type="body" sz="quarter" idx="3"/>
          </p:nvPr>
        </p:nvSpPr>
        <p:spPr>
          <a:xfrm>
            <a:off x="673262" y="4687292"/>
            <a:ext cx="5389239" cy="4439841"/>
          </a:xfrm>
          <a:prstGeom prst="rect">
            <a:avLst/>
          </a:prstGeom>
        </p:spPr>
        <p:txBody>
          <a:bodyPr vert="horz" lIns="90620" tIns="45311" rIns="90620" bIns="4531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371412"/>
            <a:ext cx="2917992" cy="493316"/>
          </a:xfrm>
          <a:prstGeom prst="rect">
            <a:avLst/>
          </a:prstGeom>
        </p:spPr>
        <p:txBody>
          <a:bodyPr vert="horz" lIns="90620" tIns="45311" rIns="90620" bIns="45311"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6199" y="9371412"/>
            <a:ext cx="2917992" cy="493316"/>
          </a:xfrm>
          <a:prstGeom prst="rect">
            <a:avLst/>
          </a:prstGeom>
        </p:spPr>
        <p:txBody>
          <a:bodyPr vert="horz" wrap="square" lIns="90620" tIns="45311" rIns="90620" bIns="45311"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32D22BA2-1962-49BF-BBBD-300A5220A2AD}" type="slidenum">
              <a:rPr lang="en-US" altLang="en-US"/>
              <a:pPr>
                <a:defRPr/>
              </a:pPr>
              <a:t>‹#›</a:t>
            </a:fld>
            <a:endParaRPr lang="en-US" altLang="en-US"/>
          </a:p>
        </p:txBody>
      </p:sp>
    </p:spTree>
    <p:extLst>
      <p:ext uri="{BB962C8B-B14F-4D97-AF65-F5344CB8AC3E}">
        <p14:creationId xmlns:p14="http://schemas.microsoft.com/office/powerpoint/2010/main" val="27150751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2D22BA2-1962-49BF-BBBD-300A5220A2AD}" type="slidenum">
              <a:rPr lang="en-US" altLang="en-US" smtClean="0"/>
              <a:pPr>
                <a:defRPr/>
              </a:pPr>
              <a:t>1</a:t>
            </a:fld>
            <a:endParaRPr lang="en-US" altLang="en-US" dirty="0"/>
          </a:p>
        </p:txBody>
      </p:sp>
    </p:spTree>
    <p:extLst>
      <p:ext uri="{BB962C8B-B14F-4D97-AF65-F5344CB8AC3E}">
        <p14:creationId xmlns:p14="http://schemas.microsoft.com/office/powerpoint/2010/main" val="63223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dirty="0">
                <a:latin typeface="Microsoft Sans Serif" panose="020B0604020202020204" pitchFamily="34" charset="0"/>
              </a:rPr>
              <a:t>Speech Notes - Slide </a:t>
            </a:r>
            <a:r>
              <a:rPr lang="he-IL" b="1" dirty="0">
                <a:latin typeface="Microsoft Sans Serif" panose="020B0604020202020204" pitchFamily="34" charset="0"/>
              </a:rPr>
              <a:t>1</a:t>
            </a:r>
            <a:endParaRPr lang="en-PH" b="1" dirty="0">
              <a:latin typeface="Microsoft Sans Serif" panose="020B0604020202020204" pitchFamily="34" charset="0"/>
            </a:endParaRPr>
          </a:p>
          <a:p>
            <a:endParaRPr lang="en-PH" b="1" dirty="0">
              <a:latin typeface="Microsoft Sans Serif" panose="020B0604020202020204" pitchFamily="34" charset="0"/>
            </a:endParaRPr>
          </a:p>
          <a:p>
            <a:r>
              <a:rPr lang="en-US" b="1" dirty="0">
                <a:latin typeface="Microsoft Sans Serif" panose="020B0604020202020204" pitchFamily="34" charset="0"/>
              </a:rPr>
              <a:t>1.</a:t>
            </a:r>
            <a:r>
              <a:rPr lang="en-US" i="1" dirty="0">
                <a:latin typeface="Microsoft Sans Serif" panose="020B0604020202020204" pitchFamily="34" charset="0"/>
              </a:rPr>
              <a:t>  [Title 15]</a:t>
            </a:r>
            <a:r>
              <a:rPr lang="en-US" b="1" dirty="0">
                <a:latin typeface="Microsoft Sans Serif" panose="020B0604020202020204" pitchFamily="34" charset="0"/>
              </a:rPr>
              <a:t>    Title 15 Clip</a:t>
            </a:r>
          </a:p>
          <a:p>
            <a:r>
              <a:rPr lang="en-US" dirty="0">
                <a:latin typeface="Arial" panose="020B0604020202020204" pitchFamily="34" charset="0"/>
              </a:rPr>
              <a:t>Testing and Commissioning Management</a:t>
            </a:r>
          </a:p>
          <a:p>
            <a:endParaRPr lang="en-US" dirty="0">
              <a:latin typeface="Arial" panose="020B0604020202020204" pitchFamily="34" charset="0"/>
            </a:endParaRPr>
          </a:p>
          <a:p>
            <a:r>
              <a:rPr lang="en-PH" b="1" dirty="0">
                <a:latin typeface="Microsoft Sans Serif" panose="020B0604020202020204" pitchFamily="34" charset="0"/>
              </a:rPr>
              <a:t>2.</a:t>
            </a:r>
            <a:r>
              <a:rPr lang="en-PH" i="1" dirty="0">
                <a:latin typeface="Microsoft Sans Serif" panose="020B0604020202020204" pitchFamily="34" charset="0"/>
              </a:rPr>
              <a:t>  [Slide]</a:t>
            </a:r>
            <a:r>
              <a:rPr lang="en-PH" b="1" dirty="0">
                <a:latin typeface="Microsoft Sans Serif" panose="020B0604020202020204" pitchFamily="34" charset="0"/>
              </a:rPr>
              <a:t>    tv</a:t>
            </a:r>
          </a:p>
          <a:p>
            <a:r>
              <a:rPr lang="en-US" dirty="0">
                <a:latin typeface="Calibri" panose="020F0502020204030204" pitchFamily="34" charset="0"/>
              </a:rPr>
              <a:t>testing and commissioning Management Services by </a:t>
            </a:r>
            <a:r>
              <a:rPr lang="en-US" dirty="0" err="1">
                <a:latin typeface="Calibri" panose="020F0502020204030204" pitchFamily="34" charset="0"/>
              </a:rPr>
              <a:t>Forspac</a:t>
            </a:r>
            <a:r>
              <a:rPr lang="en-US" dirty="0">
                <a:latin typeface="Calibri" panose="020F0502020204030204" pitchFamily="34" charset="0"/>
              </a:rPr>
              <a:t> ensure that the final building at handover follows the design intent resulting in a safe building that are pleasant to be in and are as energy efficient as possible.</a:t>
            </a:r>
          </a:p>
        </p:txBody>
      </p:sp>
      <p:sp>
        <p:nvSpPr>
          <p:cNvPr id="4" name="Slide Number Placeholder 3"/>
          <p:cNvSpPr>
            <a:spLocks noGrp="1"/>
          </p:cNvSpPr>
          <p:nvPr>
            <p:ph type="sldNum" sz="quarter" idx="10"/>
          </p:nvPr>
        </p:nvSpPr>
        <p:spPr/>
        <p:txBody>
          <a:bodyPr/>
          <a:lstStyle/>
          <a:p>
            <a:pPr>
              <a:defRPr/>
            </a:pPr>
            <a:fld id="{32D22BA2-1962-49BF-BBBD-300A5220A2AD}" type="slidenum">
              <a:rPr lang="en-US" altLang="en-US" smtClean="0"/>
              <a:pPr>
                <a:defRPr/>
              </a:pPr>
              <a:t>2</a:t>
            </a:fld>
            <a:endParaRPr lang="en-US" altLang="en-US"/>
          </a:p>
        </p:txBody>
      </p:sp>
    </p:spTree>
    <p:extLst>
      <p:ext uri="{BB962C8B-B14F-4D97-AF65-F5344CB8AC3E}">
        <p14:creationId xmlns:p14="http://schemas.microsoft.com/office/powerpoint/2010/main" val="103613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dirty="0">
                <a:latin typeface="Microsoft Sans Serif" panose="020B0604020202020204" pitchFamily="34" charset="0"/>
              </a:rPr>
              <a:t>Speech Notes - Slide </a:t>
            </a:r>
            <a:r>
              <a:rPr lang="he-IL" b="1" dirty="0">
                <a:latin typeface="Microsoft Sans Serif" panose="020B0604020202020204" pitchFamily="34" charset="0"/>
              </a:rPr>
              <a:t>6</a:t>
            </a:r>
            <a:endParaRPr lang="en-PH" b="1" dirty="0">
              <a:latin typeface="Microsoft Sans Serif" panose="020B0604020202020204" pitchFamily="34" charset="0"/>
            </a:endParaRPr>
          </a:p>
          <a:p>
            <a:endParaRPr lang="en-PH" b="1" dirty="0">
              <a:latin typeface="Microsoft Sans Serif" panose="020B0604020202020204" pitchFamily="34" charset="0"/>
            </a:endParaRPr>
          </a:p>
          <a:p>
            <a:r>
              <a:rPr lang="en-US" b="1" dirty="0">
                <a:latin typeface="Microsoft Sans Serif" panose="020B0604020202020204" pitchFamily="34" charset="0"/>
              </a:rPr>
              <a:t>1.</a:t>
            </a:r>
            <a:r>
              <a:rPr lang="en-US" i="1" dirty="0">
                <a:latin typeface="Microsoft Sans Serif" panose="020B0604020202020204" pitchFamily="34" charset="0"/>
              </a:rPr>
              <a:t>  [Picture 1]</a:t>
            </a:r>
            <a:r>
              <a:rPr lang="en-US" b="1" dirty="0">
                <a:latin typeface="Microsoft Sans Serif" panose="020B0604020202020204" pitchFamily="34" charset="0"/>
              </a:rPr>
              <a:t>    Picture 1 Clip</a:t>
            </a:r>
          </a:p>
          <a:p>
            <a:r>
              <a:rPr lang="en-US" dirty="0">
                <a:highlight>
                  <a:srgbClr val="FF00FF"/>
                </a:highlight>
                <a:latin typeface="Calibri" panose="020F0502020204030204" pitchFamily="34" charset="0"/>
              </a:rPr>
              <a:t>During 2016 Forsspac launched its international sales program and has already established International Sales Agents in Australia, USA, UK, Malaysia, and New Zealand </a:t>
            </a:r>
            <a:endParaRPr lang="en-US" dirty="0">
              <a:highlight>
                <a:srgbClr val="FF00FF"/>
              </a:highlight>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2D22BA2-1962-49BF-BBBD-300A5220A2AD}" type="slidenum">
              <a:rPr lang="en-US" altLang="en-US" smtClean="0"/>
              <a:pPr>
                <a:defRPr/>
              </a:pPr>
              <a:t>8</a:t>
            </a:fld>
            <a:endParaRPr lang="en-US" altLang="en-US"/>
          </a:p>
        </p:txBody>
      </p:sp>
    </p:spTree>
    <p:extLst>
      <p:ext uri="{BB962C8B-B14F-4D97-AF65-F5344CB8AC3E}">
        <p14:creationId xmlns:p14="http://schemas.microsoft.com/office/powerpoint/2010/main" val="146188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2D22BA2-1962-49BF-BBBD-300A5220A2AD}" type="slidenum">
              <a:rPr lang="en-US" altLang="en-US" smtClean="0"/>
              <a:pPr>
                <a:defRPr/>
              </a:pPr>
              <a:t>9</a:t>
            </a:fld>
            <a:endParaRPr lang="en-US" altLang="en-US"/>
          </a:p>
        </p:txBody>
      </p:sp>
    </p:spTree>
    <p:extLst>
      <p:ext uri="{BB962C8B-B14F-4D97-AF65-F5344CB8AC3E}">
        <p14:creationId xmlns:p14="http://schemas.microsoft.com/office/powerpoint/2010/main" val="380796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13A1DD7-6FAE-435D-BCD4-CF4DCFA23CF2}" type="datetimeFigureOut">
              <a:rPr lang="en-US" smtClean="0"/>
              <a:pPr>
                <a:defRPr/>
              </a:pPr>
              <a:t>5/11/23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91BDD9A-6394-C842-9C16-A7B0108D8817}" type="slidenum">
              <a:rPr lang="en-US" smtClean="0"/>
              <a:pPr/>
              <a:t>‹#›</a:t>
            </a:fld>
            <a:endParaRPr lang="en-US"/>
          </a:p>
        </p:txBody>
      </p:sp>
    </p:spTree>
    <p:extLst>
      <p:ext uri="{BB962C8B-B14F-4D97-AF65-F5344CB8AC3E}">
        <p14:creationId xmlns:p14="http://schemas.microsoft.com/office/powerpoint/2010/main" val="3968761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5085820-4F8E-47C4-87AC-A17D0207A4AF}" type="datetimeFigureOut">
              <a:rPr lang="en-US" smtClean="0"/>
              <a:pPr>
                <a:defRPr/>
              </a:pPr>
              <a:t>5/11/23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91BDD9A-6394-C842-9C16-A7B0108D8817}" type="slidenum">
              <a:rPr lang="en-US" smtClean="0"/>
              <a:pPr/>
              <a:t>‹#›</a:t>
            </a:fld>
            <a:endParaRPr lang="en-US"/>
          </a:p>
        </p:txBody>
      </p:sp>
    </p:spTree>
    <p:extLst>
      <p:ext uri="{BB962C8B-B14F-4D97-AF65-F5344CB8AC3E}">
        <p14:creationId xmlns:p14="http://schemas.microsoft.com/office/powerpoint/2010/main" val="2544147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6376"/>
            <a:ext cx="222885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06376"/>
            <a:ext cx="6521450" cy="43878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ACD8E70-89D1-464F-B55E-7A8A3854AFEA}" type="datetimeFigureOut">
              <a:rPr lang="en-US" smtClean="0"/>
              <a:pPr>
                <a:defRPr/>
              </a:pPr>
              <a:t>5/11/23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91BDD9A-6394-C842-9C16-A7B0108D8817}" type="slidenum">
              <a:rPr lang="en-US" smtClean="0"/>
              <a:pPr/>
              <a:t>‹#›</a:t>
            </a:fld>
            <a:endParaRPr lang="en-US"/>
          </a:p>
        </p:txBody>
      </p:sp>
    </p:spTree>
    <p:extLst>
      <p:ext uri="{BB962C8B-B14F-4D97-AF65-F5344CB8AC3E}">
        <p14:creationId xmlns:p14="http://schemas.microsoft.com/office/powerpoint/2010/main" val="2869819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8E57EF6-ABDB-4BFE-8E41-AB2671E8DAB2}" type="datetimeFigureOut">
              <a:rPr lang="en-US" smtClean="0"/>
              <a:pPr>
                <a:defRPr/>
              </a:pPr>
              <a:t>5/11/23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91BDD9A-6394-C842-9C16-A7B0108D8817}" type="slidenum">
              <a:rPr lang="en-US" smtClean="0"/>
              <a:pPr/>
              <a:t>‹#›</a:t>
            </a:fld>
            <a:endParaRPr lang="en-US"/>
          </a:p>
        </p:txBody>
      </p:sp>
    </p:spTree>
    <p:extLst>
      <p:ext uri="{BB962C8B-B14F-4D97-AF65-F5344CB8AC3E}">
        <p14:creationId xmlns:p14="http://schemas.microsoft.com/office/powerpoint/2010/main" val="4100346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333"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18C632C-3B08-4B3F-8E28-6730971658FB}" type="datetimeFigureOut">
              <a:rPr lang="en-US" smtClean="0"/>
              <a:pPr>
                <a:defRPr/>
              </a:pPr>
              <a:t>5/11/23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91BDD9A-6394-C842-9C16-A7B0108D8817}" type="slidenum">
              <a:rPr lang="en-US" smtClean="0"/>
              <a:pPr/>
              <a:t>‹#›</a:t>
            </a:fld>
            <a:endParaRPr lang="en-US"/>
          </a:p>
        </p:txBody>
      </p:sp>
    </p:spTree>
    <p:extLst>
      <p:ext uri="{BB962C8B-B14F-4D97-AF65-F5344CB8AC3E}">
        <p14:creationId xmlns:p14="http://schemas.microsoft.com/office/powerpoint/2010/main" val="1828103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200152"/>
            <a:ext cx="4375150" cy="3394075"/>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200152"/>
            <a:ext cx="4375150" cy="3394075"/>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17EB0AFD-28DA-483B-ADA3-95B663BE1487}" type="datetimeFigureOut">
              <a:rPr lang="en-US" smtClean="0"/>
              <a:pPr>
                <a:defRPr/>
              </a:pPr>
              <a:t>5/11/23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91BDD9A-6394-C842-9C16-A7B0108D8817}" type="slidenum">
              <a:rPr lang="en-US" smtClean="0"/>
              <a:pPr/>
              <a:t>‹#›</a:t>
            </a:fld>
            <a:endParaRPr lang="en-US"/>
          </a:p>
        </p:txBody>
      </p:sp>
    </p:spTree>
    <p:extLst>
      <p:ext uri="{BB962C8B-B14F-4D97-AF65-F5344CB8AC3E}">
        <p14:creationId xmlns:p14="http://schemas.microsoft.com/office/powerpoint/2010/main" val="3308890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4" y="1535113"/>
            <a:ext cx="437859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Edit Master text styles</a:t>
            </a:r>
          </a:p>
        </p:txBody>
      </p:sp>
      <p:sp>
        <p:nvSpPr>
          <p:cNvPr id="6" name="Content Placeholder 5"/>
          <p:cNvSpPr>
            <a:spLocks noGrp="1"/>
          </p:cNvSpPr>
          <p:nvPr>
            <p:ph sz="quarter" idx="4"/>
          </p:nvPr>
        </p:nvSpPr>
        <p:spPr>
          <a:xfrm>
            <a:off x="5032114"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58473FD-B3E5-465B-9949-6F23B366144E}" type="datetimeFigureOut">
              <a:rPr lang="en-US" smtClean="0"/>
              <a:pPr>
                <a:defRPr/>
              </a:pPr>
              <a:t>5/11/23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91BDD9A-6394-C842-9C16-A7B0108D8817}" type="slidenum">
              <a:rPr lang="en-US" smtClean="0"/>
              <a:pPr/>
              <a:t>‹#›</a:t>
            </a:fld>
            <a:endParaRPr lang="en-US"/>
          </a:p>
        </p:txBody>
      </p:sp>
    </p:spTree>
    <p:extLst>
      <p:ext uri="{BB962C8B-B14F-4D97-AF65-F5344CB8AC3E}">
        <p14:creationId xmlns:p14="http://schemas.microsoft.com/office/powerpoint/2010/main" val="204197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533B716-6047-41A4-B4E3-A68F3E64DD58}" type="datetimeFigureOut">
              <a:rPr lang="en-US" smtClean="0"/>
              <a:pPr>
                <a:defRPr/>
              </a:pPr>
              <a:t>5/11/23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91BDD9A-6394-C842-9C16-A7B0108D8817}" type="slidenum">
              <a:rPr lang="en-US" smtClean="0"/>
              <a:pPr/>
              <a:t>‹#›</a:t>
            </a:fld>
            <a:endParaRPr lang="en-US"/>
          </a:p>
        </p:txBody>
      </p:sp>
    </p:spTree>
    <p:extLst>
      <p:ext uri="{BB962C8B-B14F-4D97-AF65-F5344CB8AC3E}">
        <p14:creationId xmlns:p14="http://schemas.microsoft.com/office/powerpoint/2010/main" val="3683927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2744EBF-E97D-44C3-B43D-986F7CC27EE2}" type="datetimeFigureOut">
              <a:rPr lang="en-US" smtClean="0"/>
              <a:pPr>
                <a:defRPr/>
              </a:pPr>
              <a:t>5/11/23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91BDD9A-6394-C842-9C16-A7B0108D8817}" type="slidenum">
              <a:rPr lang="en-US" smtClean="0"/>
              <a:pPr/>
              <a:t>‹#›</a:t>
            </a:fld>
            <a:endParaRPr lang="en-US"/>
          </a:p>
        </p:txBody>
      </p:sp>
    </p:spTree>
    <p:extLst>
      <p:ext uri="{BB962C8B-B14F-4D97-AF65-F5344CB8AC3E}">
        <p14:creationId xmlns:p14="http://schemas.microsoft.com/office/powerpoint/2010/main" val="610656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4" y="273049"/>
            <a:ext cx="3259006" cy="1162051"/>
          </a:xfrm>
        </p:spPr>
        <p:txBody>
          <a:bodyPr anchor="b"/>
          <a:lstStyle>
            <a:lvl1pPr algn="l">
              <a:defRPr sz="2167" b="1"/>
            </a:lvl1pPr>
          </a:lstStyle>
          <a:p>
            <a:r>
              <a:rPr lang="en-US"/>
              <a:t>Click to edit Master title style</a:t>
            </a:r>
          </a:p>
        </p:txBody>
      </p:sp>
      <p:sp>
        <p:nvSpPr>
          <p:cNvPr id="3" name="Content Placeholder 2"/>
          <p:cNvSpPr>
            <a:spLocks noGrp="1"/>
          </p:cNvSpPr>
          <p:nvPr>
            <p:ph idx="1"/>
          </p:nvPr>
        </p:nvSpPr>
        <p:spPr>
          <a:xfrm>
            <a:off x="3872971" y="273053"/>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4" y="1435103"/>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B3ABC07-2DDB-4D0E-B495-CE829908D7D5}" type="datetimeFigureOut">
              <a:rPr lang="en-US" smtClean="0"/>
              <a:pPr>
                <a:defRPr/>
              </a:pPr>
              <a:t>5/11/23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91BDD9A-6394-C842-9C16-A7B0108D8817}" type="slidenum">
              <a:rPr lang="en-US" smtClean="0"/>
              <a:pPr/>
              <a:t>‹#›</a:t>
            </a:fld>
            <a:endParaRPr lang="en-US"/>
          </a:p>
        </p:txBody>
      </p:sp>
    </p:spTree>
    <p:extLst>
      <p:ext uri="{BB962C8B-B14F-4D97-AF65-F5344CB8AC3E}">
        <p14:creationId xmlns:p14="http://schemas.microsoft.com/office/powerpoint/2010/main" val="2975406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167"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t>Click icon to add picture</a:t>
            </a:r>
          </a:p>
        </p:txBody>
      </p:sp>
      <p:sp>
        <p:nvSpPr>
          <p:cNvPr id="4" name="Text Placeholder 3"/>
          <p:cNvSpPr>
            <a:spLocks noGrp="1"/>
          </p:cNvSpPr>
          <p:nvPr>
            <p:ph type="body" sz="half" idx="2"/>
          </p:nvPr>
        </p:nvSpPr>
        <p:spPr>
          <a:xfrm>
            <a:off x="1941645" y="5367339"/>
            <a:ext cx="5943600" cy="8048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20268A4-E518-4739-9CFC-F3C5BFFFCAFC}" type="datetimeFigureOut">
              <a:rPr lang="en-US" smtClean="0"/>
              <a:pPr>
                <a:defRPr/>
              </a:pPr>
              <a:t>5/11/23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91BDD9A-6394-C842-9C16-A7B0108D8817}" type="slidenum">
              <a:rPr lang="en-US" smtClean="0"/>
              <a:pPr/>
              <a:t>‹#›</a:t>
            </a:fld>
            <a:endParaRPr lang="en-US"/>
          </a:p>
        </p:txBody>
      </p:sp>
    </p:spTree>
    <p:extLst>
      <p:ext uri="{BB962C8B-B14F-4D97-AF65-F5344CB8AC3E}">
        <p14:creationId xmlns:p14="http://schemas.microsoft.com/office/powerpoint/2010/main" val="3377323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pPr>
              <a:defRPr/>
            </a:pPr>
            <a:fld id="{C8A8E639-65A4-420B-9059-D43FAEC9C6E7}" type="datetimeFigureOut">
              <a:rPr lang="en-US" smtClean="0"/>
              <a:pPr>
                <a:defRPr/>
              </a:pPr>
              <a:t>5/11/23</a:t>
            </a:fld>
            <a:endParaRPr lang="en-US"/>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pPr>
              <a:defRPr/>
            </a:pPr>
            <a:fld id="{A2ED781F-418F-4732-8D60-CD62FF2C255F}" type="slidenum">
              <a:rPr lang="en-US" altLang="en-US" smtClean="0"/>
              <a:pPr>
                <a:defRPr/>
              </a:pPr>
              <a:t>‹#›</a:t>
            </a:fld>
            <a:endParaRPr lang="en-US" altLang="en-US"/>
          </a:p>
        </p:txBody>
      </p:sp>
    </p:spTree>
    <p:extLst>
      <p:ext uri="{BB962C8B-B14F-4D97-AF65-F5344CB8AC3E}">
        <p14:creationId xmlns:p14="http://schemas.microsoft.com/office/powerpoint/2010/main" val="74715412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495285" rtl="0" eaLnBrk="1" latinLnBrk="0" hangingPunct="1">
        <a:spcBef>
          <a:spcPct val="0"/>
        </a:spcBef>
        <a:buNone/>
        <a:defRPr sz="4767" kern="1200">
          <a:solidFill>
            <a:schemeClr val="tx1"/>
          </a:solidFill>
          <a:latin typeface="+mj-lt"/>
          <a:ea typeface="+mj-ea"/>
          <a:cs typeface="+mj-cs"/>
        </a:defRPr>
      </a:lvl1pPr>
    </p:titleStyle>
    <p:bodyStyle>
      <a:lvl1pPr marL="371464" indent="-371464" algn="l" defTabSz="495285" rtl="0" eaLnBrk="1" latinLnBrk="0" hangingPunct="1">
        <a:spcBef>
          <a:spcPct val="20000"/>
        </a:spcBef>
        <a:buFont typeface="Arial"/>
        <a:buChar char="•"/>
        <a:defRPr sz="3467" kern="1200">
          <a:solidFill>
            <a:schemeClr val="tx1"/>
          </a:solidFill>
          <a:latin typeface="+mn-lt"/>
          <a:ea typeface="+mn-ea"/>
          <a:cs typeface="+mn-cs"/>
        </a:defRPr>
      </a:lvl1pPr>
      <a:lvl2pPr marL="804838" indent="-309553" algn="l" defTabSz="495285" rtl="0" eaLnBrk="1" latinLnBrk="0" hangingPunct="1">
        <a:spcBef>
          <a:spcPct val="20000"/>
        </a:spcBef>
        <a:buFont typeface="Arial"/>
        <a:buChar char="–"/>
        <a:defRPr sz="3033" kern="1200">
          <a:solidFill>
            <a:schemeClr val="tx1"/>
          </a:solidFill>
          <a:latin typeface="+mn-lt"/>
          <a:ea typeface="+mn-ea"/>
          <a:cs typeface="+mn-cs"/>
        </a:defRPr>
      </a:lvl2pPr>
      <a:lvl3pPr marL="1238212" indent="-247642" algn="l" defTabSz="495285" rtl="0" eaLnBrk="1" latinLnBrk="0" hangingPunct="1">
        <a:spcBef>
          <a:spcPct val="20000"/>
        </a:spcBef>
        <a:buFont typeface="Arial"/>
        <a:buChar char="•"/>
        <a:defRPr sz="2600" kern="1200">
          <a:solidFill>
            <a:schemeClr val="tx1"/>
          </a:solidFill>
          <a:latin typeface="+mn-lt"/>
          <a:ea typeface="+mn-ea"/>
          <a:cs typeface="+mn-cs"/>
        </a:defRPr>
      </a:lvl3pPr>
      <a:lvl4pPr marL="1733497" indent="-247642" algn="l" defTabSz="495285" rtl="0" eaLnBrk="1" latinLnBrk="0" hangingPunct="1">
        <a:spcBef>
          <a:spcPct val="20000"/>
        </a:spcBef>
        <a:buFont typeface="Arial"/>
        <a:buChar char="–"/>
        <a:defRPr sz="2167" kern="1200">
          <a:solidFill>
            <a:schemeClr val="tx1"/>
          </a:solidFill>
          <a:latin typeface="+mn-lt"/>
          <a:ea typeface="+mn-ea"/>
          <a:cs typeface="+mn-cs"/>
        </a:defRPr>
      </a:lvl4pPr>
      <a:lvl5pPr marL="2228781" indent="-247642" algn="l" defTabSz="495285" rtl="0" eaLnBrk="1" latinLnBrk="0" hangingPunct="1">
        <a:spcBef>
          <a:spcPct val="20000"/>
        </a:spcBef>
        <a:buFont typeface="Arial"/>
        <a:buChar char="»"/>
        <a:defRPr sz="2167" kern="1200">
          <a:solidFill>
            <a:schemeClr val="tx1"/>
          </a:solidFill>
          <a:latin typeface="+mn-lt"/>
          <a:ea typeface="+mn-ea"/>
          <a:cs typeface="+mn-cs"/>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p:bodyStyle>
    <p:otherStyle>
      <a:defPPr>
        <a:defRPr lang="en-US"/>
      </a:defPPr>
      <a:lvl1pPr marL="0" algn="l" defTabSz="495285" rtl="0" eaLnBrk="1" latinLnBrk="0" hangingPunct="1">
        <a:defRPr sz="1950" kern="1200">
          <a:solidFill>
            <a:schemeClr val="tx1"/>
          </a:solidFill>
          <a:latin typeface="+mn-lt"/>
          <a:ea typeface="+mn-ea"/>
          <a:cs typeface="+mn-cs"/>
        </a:defRPr>
      </a:lvl1pPr>
      <a:lvl2pPr marL="495285" algn="l" defTabSz="495285" rtl="0" eaLnBrk="1" latinLnBrk="0" hangingPunct="1">
        <a:defRPr sz="1950" kern="1200">
          <a:solidFill>
            <a:schemeClr val="tx1"/>
          </a:solidFill>
          <a:latin typeface="+mn-lt"/>
          <a:ea typeface="+mn-ea"/>
          <a:cs typeface="+mn-cs"/>
        </a:defRPr>
      </a:lvl2pPr>
      <a:lvl3pPr marL="990570" algn="l" defTabSz="495285" rtl="0" eaLnBrk="1" latinLnBrk="0" hangingPunct="1">
        <a:defRPr sz="1950" kern="1200">
          <a:solidFill>
            <a:schemeClr val="tx1"/>
          </a:solidFill>
          <a:latin typeface="+mn-lt"/>
          <a:ea typeface="+mn-ea"/>
          <a:cs typeface="+mn-cs"/>
        </a:defRPr>
      </a:lvl3pPr>
      <a:lvl4pPr marL="1485854" algn="l" defTabSz="495285" rtl="0" eaLnBrk="1" latinLnBrk="0" hangingPunct="1">
        <a:defRPr sz="1950" kern="1200">
          <a:solidFill>
            <a:schemeClr val="tx1"/>
          </a:solidFill>
          <a:latin typeface="+mn-lt"/>
          <a:ea typeface="+mn-ea"/>
          <a:cs typeface="+mn-cs"/>
        </a:defRPr>
      </a:lvl4pPr>
      <a:lvl5pPr marL="1981139" algn="l" defTabSz="495285" rtl="0" eaLnBrk="1" latinLnBrk="0" hangingPunct="1">
        <a:defRPr sz="1950" kern="1200">
          <a:solidFill>
            <a:schemeClr val="tx1"/>
          </a:solidFill>
          <a:latin typeface="+mn-lt"/>
          <a:ea typeface="+mn-ea"/>
          <a:cs typeface="+mn-cs"/>
        </a:defRPr>
      </a:lvl5pPr>
      <a:lvl6pPr marL="2476424" algn="l" defTabSz="495285" rtl="0" eaLnBrk="1" latinLnBrk="0" hangingPunct="1">
        <a:defRPr sz="1950" kern="1200">
          <a:solidFill>
            <a:schemeClr val="tx1"/>
          </a:solidFill>
          <a:latin typeface="+mn-lt"/>
          <a:ea typeface="+mn-ea"/>
          <a:cs typeface="+mn-cs"/>
        </a:defRPr>
      </a:lvl6pPr>
      <a:lvl7pPr marL="2971709" algn="l" defTabSz="495285" rtl="0" eaLnBrk="1" latinLnBrk="0" hangingPunct="1">
        <a:defRPr sz="1950" kern="1200">
          <a:solidFill>
            <a:schemeClr val="tx1"/>
          </a:solidFill>
          <a:latin typeface="+mn-lt"/>
          <a:ea typeface="+mn-ea"/>
          <a:cs typeface="+mn-cs"/>
        </a:defRPr>
      </a:lvl7pPr>
      <a:lvl8pPr marL="3466993" algn="l" defTabSz="495285" rtl="0" eaLnBrk="1" latinLnBrk="0" hangingPunct="1">
        <a:defRPr sz="1950" kern="1200">
          <a:solidFill>
            <a:schemeClr val="tx1"/>
          </a:solidFill>
          <a:latin typeface="+mn-lt"/>
          <a:ea typeface="+mn-ea"/>
          <a:cs typeface="+mn-cs"/>
        </a:defRPr>
      </a:lvl8pPr>
      <a:lvl9pPr marL="3962278" algn="l" defTabSz="495285"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www.forsspacglobal.com/" TargetMode="External"/><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p3"/><Relationship Id="rId1" Type="http://schemas.microsoft.com/office/2007/relationships/media" Target="../media/media20.mp3"/><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p3"/><Relationship Id="rId1" Type="http://schemas.microsoft.com/office/2007/relationships/media" Target="../media/media21.mp3"/><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p3"/><Relationship Id="rId1" Type="http://schemas.microsoft.com/office/2007/relationships/media" Target="../media/media22.mp3"/><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p3"/><Relationship Id="rId1" Type="http://schemas.microsoft.com/office/2007/relationships/media" Target="../media/media23.mp3"/><Relationship Id="rId5"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p3"/><Relationship Id="rId1" Type="http://schemas.microsoft.com/office/2007/relationships/media" Target="../media/media24.mp3"/><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audio" Target="../media/media25.mp3"/><Relationship Id="rId1" Type="http://schemas.microsoft.com/office/2007/relationships/media" Target="../media/media25.mp3"/><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audio" Target="../media/media26.mp3"/><Relationship Id="rId1" Type="http://schemas.microsoft.com/office/2007/relationships/media" Target="../media/media26.mp3"/><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image" Target="../media/image3.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7.mp3"/><Relationship Id="rId1" Type="http://schemas.microsoft.com/office/2007/relationships/media" Target="../media/media27.mp3"/><Relationship Id="rId6" Type="http://schemas.openxmlformats.org/officeDocument/2006/relationships/image" Target="../media/image16.emf"/><Relationship Id="rId5" Type="http://schemas.openxmlformats.org/officeDocument/2006/relationships/oleObject" Target="../embeddings/oleObject5.bin"/><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mp3"/><Relationship Id="rId1" Type="http://schemas.microsoft.com/office/2007/relationships/media" Target="../media/media28.mp3"/><Relationship Id="rId5" Type="http://schemas.openxmlformats.org/officeDocument/2006/relationships/image" Target="../media/image5.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p3"/><Relationship Id="rId1" Type="http://schemas.microsoft.com/office/2007/relationships/media" Target="../media/media29.mp3"/><Relationship Id="rId5" Type="http://schemas.openxmlformats.org/officeDocument/2006/relationships/image" Target="../media/image5.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mp3"/><Relationship Id="rId1" Type="http://schemas.microsoft.com/office/2007/relationships/media" Target="../media/media30.mp3"/><Relationship Id="rId5" Type="http://schemas.openxmlformats.org/officeDocument/2006/relationships/image" Target="../media/image5.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mp3"/><Relationship Id="rId1" Type="http://schemas.microsoft.com/office/2007/relationships/media" Target="../media/media31.mp3"/><Relationship Id="rId5" Type="http://schemas.openxmlformats.org/officeDocument/2006/relationships/image" Target="../media/image5.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mp3"/><Relationship Id="rId1" Type="http://schemas.microsoft.com/office/2007/relationships/media" Target="../media/media32.mp3"/><Relationship Id="rId5" Type="http://schemas.openxmlformats.org/officeDocument/2006/relationships/image" Target="../media/image5.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mp3"/><Relationship Id="rId1" Type="http://schemas.microsoft.com/office/2007/relationships/media" Target="../media/media33.mp3"/><Relationship Id="rId6" Type="http://schemas.openxmlformats.org/officeDocument/2006/relationships/image" Target="../media/image5.png"/><Relationship Id="rId5" Type="http://schemas.openxmlformats.org/officeDocument/2006/relationships/image" Target="../media/image17.jp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mp3"/><Relationship Id="rId1" Type="http://schemas.microsoft.com/office/2007/relationships/media" Target="../media/media34.mp3"/><Relationship Id="rId6" Type="http://schemas.openxmlformats.org/officeDocument/2006/relationships/image" Target="../media/image5.png"/><Relationship Id="rId5" Type="http://schemas.openxmlformats.org/officeDocument/2006/relationships/image" Target="../media/image18.jp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mp3"/><Relationship Id="rId1" Type="http://schemas.microsoft.com/office/2007/relationships/media" Target="../media/media35.mp3"/><Relationship Id="rId6" Type="http://schemas.openxmlformats.org/officeDocument/2006/relationships/image" Target="../media/image5.png"/><Relationship Id="rId5" Type="http://schemas.openxmlformats.org/officeDocument/2006/relationships/image" Target="../media/image19.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mp3"/><Relationship Id="rId1" Type="http://schemas.microsoft.com/office/2007/relationships/media" Target="../media/media36.mp3"/><Relationship Id="rId6" Type="http://schemas.openxmlformats.org/officeDocument/2006/relationships/image" Target="../media/image5.png"/><Relationship Id="rId5" Type="http://schemas.openxmlformats.org/officeDocument/2006/relationships/image" Target="../media/image20.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mp3"/><Relationship Id="rId1" Type="http://schemas.microsoft.com/office/2007/relationships/media" Target="../media/media37.mp3"/><Relationship Id="rId6" Type="http://schemas.openxmlformats.org/officeDocument/2006/relationships/image" Target="../media/image5.png"/><Relationship Id="rId5" Type="http://schemas.openxmlformats.org/officeDocument/2006/relationships/image" Target="../media/image21.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mp3"/><Relationship Id="rId1" Type="http://schemas.microsoft.com/office/2007/relationships/media" Target="../media/media38.mp3"/><Relationship Id="rId6" Type="http://schemas.openxmlformats.org/officeDocument/2006/relationships/image" Target="../media/image5.png"/><Relationship Id="rId5" Type="http://schemas.openxmlformats.org/officeDocument/2006/relationships/image" Target="../media/image22.jp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mp3"/><Relationship Id="rId1" Type="http://schemas.microsoft.com/office/2007/relationships/media" Target="../media/media39.mp3"/><Relationship Id="rId6" Type="http://schemas.openxmlformats.org/officeDocument/2006/relationships/image" Target="../media/image5.png"/><Relationship Id="rId5" Type="http://schemas.openxmlformats.org/officeDocument/2006/relationships/image" Target="../media/image23.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609600"/>
            <a:ext cx="5257800" cy="4187680"/>
          </a:xfrm>
          <a:prstGeom prst="rect">
            <a:avLst/>
          </a:prstGeom>
          <a:noFill/>
          <a:ln>
            <a:noFill/>
          </a:ln>
        </p:spPr>
      </p:pic>
      <p:sp>
        <p:nvSpPr>
          <p:cNvPr id="2" name="Rectangle 1"/>
          <p:cNvSpPr/>
          <p:nvPr/>
        </p:nvSpPr>
        <p:spPr>
          <a:xfrm>
            <a:off x="152400" y="4814952"/>
            <a:ext cx="5410200" cy="646331"/>
          </a:xfrm>
          <a:prstGeom prst="rect">
            <a:avLst/>
          </a:prstGeom>
        </p:spPr>
        <p:txBody>
          <a:bodyPr wrap="square">
            <a:spAutoFit/>
          </a:bodyPr>
          <a:lstStyle/>
          <a:p>
            <a:pPr algn="just">
              <a:tabLst>
                <a:tab pos="4572000" algn="l"/>
              </a:tabLst>
            </a:pPr>
            <a:r>
              <a:rPr lang="en-GB" dirty="0">
                <a:latin typeface="Arial" panose="020B0604020202020204" pitchFamily="34" charset="0"/>
                <a:ea typeface="Times New Roman" panose="02020603050405020304" pitchFamily="18" charset="0"/>
                <a:cs typeface="Times New Roman" panose="02020603050405020304" pitchFamily="18" charset="0"/>
              </a:rPr>
              <a:t>LP03 Medical Plaza Bldg., 100 Amorsolo Street</a:t>
            </a:r>
            <a:r>
              <a:rPr lang="en-US" dirty="0">
                <a:latin typeface="Times" panose="02020603050405020304" pitchFamily="18" charset="0"/>
                <a:ea typeface="Times New Roman" panose="02020603050405020304" pitchFamily="18" charset="0"/>
                <a:cs typeface="Times New Roman" panose="02020603050405020304" pitchFamily="18" charset="0"/>
              </a:rPr>
              <a:t> </a:t>
            </a:r>
            <a:r>
              <a:rPr lang="en-GB" dirty="0">
                <a:latin typeface="Arial" panose="020B0604020202020204" pitchFamily="34" charset="0"/>
                <a:ea typeface="Times New Roman" panose="02020603050405020304" pitchFamily="18" charset="0"/>
                <a:cs typeface="Times New Roman" panose="02020603050405020304" pitchFamily="18" charset="0"/>
              </a:rPr>
              <a:t>Legaspi Village</a:t>
            </a:r>
            <a:r>
              <a:rPr lang="en-US" dirty="0">
                <a:latin typeface="Times" panose="02020603050405020304" pitchFamily="18" charset="0"/>
                <a:ea typeface="Times New Roman" panose="02020603050405020304" pitchFamily="18" charset="0"/>
                <a:cs typeface="Times New Roman" panose="02020603050405020304" pitchFamily="18" charset="0"/>
              </a:rPr>
              <a:t> </a:t>
            </a:r>
            <a:r>
              <a:rPr lang="en-GB" dirty="0">
                <a:latin typeface="Arial" panose="020B0604020202020204" pitchFamily="34" charset="0"/>
                <a:ea typeface="Times New Roman" panose="02020603050405020304" pitchFamily="18" charset="0"/>
                <a:cs typeface="Times New Roman" panose="02020603050405020304" pitchFamily="18" charset="0"/>
              </a:rPr>
              <a:t>Makati City</a:t>
            </a:r>
            <a:r>
              <a:rPr lang="en-US" dirty="0">
                <a:latin typeface="Times" panose="02020603050405020304" pitchFamily="18" charset="0"/>
                <a:ea typeface="Times New Roman" panose="02020603050405020304" pitchFamily="18" charset="0"/>
                <a:cs typeface="Times New Roman" panose="02020603050405020304" pitchFamily="18" charset="0"/>
              </a:rPr>
              <a:t> </a:t>
            </a:r>
            <a:r>
              <a:rPr lang="en-GB" dirty="0">
                <a:latin typeface="Arial" panose="020B0604020202020204" pitchFamily="34" charset="0"/>
                <a:ea typeface="Times New Roman" panose="02020603050405020304" pitchFamily="18" charset="0"/>
                <a:cs typeface="Times New Roman" panose="02020603050405020304" pitchFamily="18" charset="0"/>
              </a:rPr>
              <a:t>Philippines 1229</a:t>
            </a:r>
            <a:endParaRPr lang="en-US" dirty="0">
              <a:latin typeface="Times"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185824" y="5439363"/>
            <a:ext cx="2788007" cy="369332"/>
          </a:xfrm>
          <a:prstGeom prst="rect">
            <a:avLst/>
          </a:prstGeom>
        </p:spPr>
        <p:txBody>
          <a:bodyPr wrap="none">
            <a:spAutoFit/>
          </a:bodyPr>
          <a:lstStyle/>
          <a:p>
            <a:pPr algn="just">
              <a:tabLst>
                <a:tab pos="4572000" algn="l"/>
              </a:tabLst>
            </a:pPr>
            <a:r>
              <a:rPr lang="en-GB"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www.forsspacglobal.com</a:t>
            </a: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Times" panose="02020603050405020304" pitchFamily="18" charset="0"/>
              <a:ea typeface="Times New Roman" panose="02020603050405020304" pitchFamily="18" charset="0"/>
              <a:cs typeface="Times New Roman" panose="02020603050405020304" pitchFamily="18" charset="0"/>
            </a:endParaRPr>
          </a:p>
        </p:txBody>
      </p:sp>
      <p:pic>
        <p:nvPicPr>
          <p:cNvPr id="8" name="Picture 1">
            <a:extLst>
              <a:ext uri="{FF2B5EF4-FFF2-40B4-BE49-F238E27FC236}">
                <a16:creationId xmlns:a16="http://schemas.microsoft.com/office/drawing/2014/main" id="{EDA405C5-E3DB-4FBC-25B5-B09E40BB97B3}"/>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4F142EBE-3FEC-6B3A-2326-C67957B01062}"/>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1311653"/>
            <a:ext cx="1851388" cy="83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FB2A6A0-FFF3-96E6-2460-BE20A3760071}"/>
              </a:ext>
            </a:extLst>
          </p:cNvPr>
          <p:cNvSpPr txBox="1"/>
          <p:nvPr/>
        </p:nvSpPr>
        <p:spPr>
          <a:xfrm>
            <a:off x="5685914" y="2418006"/>
            <a:ext cx="3962400" cy="1569660"/>
          </a:xfrm>
          <a:prstGeom prst="rect">
            <a:avLst/>
          </a:prstGeom>
          <a:noFill/>
        </p:spPr>
        <p:txBody>
          <a:bodyPr wrap="square" rtlCol="0">
            <a:spAutoFit/>
          </a:bodyPr>
          <a:lstStyle/>
          <a:p>
            <a:pPr algn="ctr"/>
            <a:r>
              <a:rPr lang="en-PH" sz="3200" b="1" dirty="0">
                <a:solidFill>
                  <a:srgbClr val="002060"/>
                </a:solidFill>
                <a:latin typeface="Bernard MT Condensed" panose="02050806060905020404" pitchFamily="18" charset="0"/>
              </a:rPr>
              <a:t>TESTING, ADJUSTING &amp; BALANCING TRAINING PRESENTATION</a:t>
            </a:r>
          </a:p>
        </p:txBody>
      </p:sp>
      <p:sp>
        <p:nvSpPr>
          <p:cNvPr id="9" name="TextBox 8">
            <a:extLst>
              <a:ext uri="{FF2B5EF4-FFF2-40B4-BE49-F238E27FC236}">
                <a16:creationId xmlns:a16="http://schemas.microsoft.com/office/drawing/2014/main" id="{51E19442-CBAE-20BD-831A-0E73418D1CDD}"/>
              </a:ext>
            </a:extLst>
          </p:cNvPr>
          <p:cNvSpPr txBox="1"/>
          <p:nvPr/>
        </p:nvSpPr>
        <p:spPr>
          <a:xfrm>
            <a:off x="6919385" y="4476398"/>
            <a:ext cx="1106393" cy="338554"/>
          </a:xfrm>
          <a:prstGeom prst="rect">
            <a:avLst/>
          </a:prstGeom>
          <a:noFill/>
        </p:spPr>
        <p:txBody>
          <a:bodyPr wrap="none" rtlCol="0">
            <a:spAutoFit/>
          </a:bodyPr>
          <a:lstStyle/>
          <a:p>
            <a:r>
              <a:rPr lang="en-PH" sz="1600" dirty="0"/>
              <a:t>April 2023</a:t>
            </a:r>
          </a:p>
        </p:txBody>
      </p:sp>
      <p:pic>
        <p:nvPicPr>
          <p:cNvPr id="13" name="Picture 12">
            <a:extLst>
              <a:ext uri="{FF2B5EF4-FFF2-40B4-BE49-F238E27FC236}">
                <a16:creationId xmlns:a16="http://schemas.microsoft.com/office/drawing/2014/main" id="{840B04C8-04D3-4B3B-A094-2EF14B7EDCCC}"/>
              </a:ext>
            </a:extLst>
          </p:cNvPr>
          <p:cNvPicPr>
            <a:picLocks noChangeAspect="1"/>
          </p:cNvPicPr>
          <p:nvPr/>
        </p:nvPicPr>
        <p:blipFill>
          <a:blip r:embed="rId8"/>
          <a:stretch>
            <a:fillRect/>
          </a:stretch>
        </p:blipFill>
        <p:spPr>
          <a:xfrm>
            <a:off x="1765326" y="5768862"/>
            <a:ext cx="1629002" cy="314369"/>
          </a:xfrm>
          <a:prstGeom prst="rect">
            <a:avLst/>
          </a:prstGeom>
        </p:spPr>
      </p:pic>
      <p:pic>
        <p:nvPicPr>
          <p:cNvPr id="10" name="Slide 1.mp3">
            <a:hlinkClick r:id="" action="ppaction://media"/>
            <a:extLst>
              <a:ext uri="{FF2B5EF4-FFF2-40B4-BE49-F238E27FC236}">
                <a16:creationId xmlns:a16="http://schemas.microsoft.com/office/drawing/2014/main" id="{F9E120B9-F376-0854-8A2E-ED32B012107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906000" y="5113246"/>
            <a:ext cx="812800" cy="812800"/>
          </a:xfrm>
          <a:prstGeom prst="rect">
            <a:avLst/>
          </a:prstGeom>
        </p:spPr>
      </p:pic>
    </p:spTree>
    <p:extLst>
      <p:ext uri="{BB962C8B-B14F-4D97-AF65-F5344CB8AC3E}">
        <p14:creationId xmlns:p14="http://schemas.microsoft.com/office/powerpoint/2010/main" val="4189462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801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10"/>
                </p:tgtEl>
              </p:cMediaNode>
            </p:audio>
          </p:childTnLst>
        </p:cTn>
      </p:par>
    </p:tnLst>
    <p:bldLst>
      <p:bldP spid="2" grpId="0"/>
      <p:bldP spid="4"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PREPARATION</a:t>
            </a:r>
          </a:p>
        </p:txBody>
      </p:sp>
      <p:sp>
        <p:nvSpPr>
          <p:cNvPr id="5" name="Content Placeholder 2"/>
          <p:cNvSpPr>
            <a:spLocks noGrp="1"/>
          </p:cNvSpPr>
          <p:nvPr>
            <p:ph idx="1"/>
          </p:nvPr>
        </p:nvSpPr>
        <p:spPr>
          <a:xfrm>
            <a:off x="269626" y="2057400"/>
            <a:ext cx="9331574" cy="2362200"/>
          </a:xfrm>
        </p:spPr>
        <p:txBody>
          <a:bodyPr/>
          <a:lstStyle/>
          <a:p>
            <a:pPr marL="0" indent="0" algn="just">
              <a:buNone/>
            </a:pPr>
            <a:r>
              <a:rPr lang="en-US" dirty="0"/>
              <a:t>	</a:t>
            </a:r>
            <a:r>
              <a:rPr lang="en-US" sz="2800" dirty="0">
                <a:latin typeface="Arial" panose="020B0604020202020204" pitchFamily="34" charset="0"/>
                <a:cs typeface="Arial" panose="020B0604020202020204" pitchFamily="34" charset="0"/>
              </a:rPr>
              <a:t>Upon completion by the Installing Contractor of the inspection procedures detailed previously, the actual TAB works in the field may proceed.</a:t>
            </a:r>
          </a:p>
        </p:txBody>
      </p:sp>
      <p:pic>
        <p:nvPicPr>
          <p:cNvPr id="6"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de 10.mp3">
            <a:hlinkClick r:id="" action="ppaction://media"/>
            <a:extLst>
              <a:ext uri="{FF2B5EF4-FFF2-40B4-BE49-F238E27FC236}">
                <a16:creationId xmlns:a16="http://schemas.microsoft.com/office/drawing/2014/main" id="{BEB69316-2E68-9288-01E5-73A8717115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5105400"/>
            <a:ext cx="812800" cy="812800"/>
          </a:xfrm>
          <a:prstGeom prst="rect">
            <a:avLst/>
          </a:prstGeom>
        </p:spPr>
      </p:pic>
    </p:spTree>
    <p:extLst>
      <p:ext uri="{BB962C8B-B14F-4D97-AF65-F5344CB8AC3E}">
        <p14:creationId xmlns:p14="http://schemas.microsoft.com/office/powerpoint/2010/main" val="39486055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8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301157" y="381000"/>
            <a:ext cx="9330262"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TAB PROCEDURES</a:t>
            </a:r>
          </a:p>
        </p:txBody>
      </p:sp>
      <p:sp>
        <p:nvSpPr>
          <p:cNvPr id="6" name="Content Placeholder 2"/>
          <p:cNvSpPr>
            <a:spLocks noGrp="1"/>
          </p:cNvSpPr>
          <p:nvPr>
            <p:ph idx="1"/>
          </p:nvPr>
        </p:nvSpPr>
        <p:spPr>
          <a:xfrm>
            <a:off x="990600" y="2819400"/>
            <a:ext cx="8249388" cy="1410073"/>
          </a:xfrm>
        </p:spPr>
        <p:txBody>
          <a:bodyPr>
            <a:normAutofit lnSpcReduction="10000"/>
          </a:bodyPr>
          <a:lstStyle/>
          <a:p>
            <a:pPr marL="0" indent="0" algn="just">
              <a:buNone/>
            </a:pPr>
            <a:r>
              <a:rPr lang="en-US" sz="8800" b="1" i="1" dirty="0">
                <a:latin typeface="Arial Black" panose="020B0A04020102020204" pitchFamily="34" charset="0"/>
                <a:cs typeface="Arial" panose="020B0604020202020204" pitchFamily="34" charset="0"/>
              </a:rPr>
              <a:t>AIR SYSTEM</a:t>
            </a:r>
          </a:p>
        </p:txBody>
      </p:sp>
    </p:spTree>
    <p:extLst>
      <p:ext uri="{BB962C8B-B14F-4D97-AF65-F5344CB8AC3E}">
        <p14:creationId xmlns:p14="http://schemas.microsoft.com/office/powerpoint/2010/main" val="3714497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ircle(in)">
                                      <p:cBhvr>
                                        <p:cTn id="1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88019" y="381000"/>
            <a:ext cx="9343400"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PH" sz="2800" b="1" dirty="0">
                <a:ln w="0"/>
                <a:solidFill>
                  <a:schemeClr val="tx1"/>
                </a:solidFill>
                <a:effectLst>
                  <a:outerShdw blurRad="38100" dist="19050" dir="2700000" algn="tl" rotWithShape="0">
                    <a:schemeClr val="dk1">
                      <a:alpha val="40000"/>
                    </a:schemeClr>
                  </a:outerShdw>
                </a:effectLst>
              </a:rPr>
              <a:t>TESTING, ADJUSTING AND BALANCING STEP BY STEP PROCEDURE</a:t>
            </a:r>
          </a:p>
        </p:txBody>
      </p:sp>
      <p:sp>
        <p:nvSpPr>
          <p:cNvPr id="6" name="Content Placeholder 2"/>
          <p:cNvSpPr>
            <a:spLocks noGrp="1"/>
          </p:cNvSpPr>
          <p:nvPr>
            <p:ph idx="1"/>
          </p:nvPr>
        </p:nvSpPr>
        <p:spPr>
          <a:xfrm>
            <a:off x="269626" y="1513642"/>
            <a:ext cx="9255374" cy="4277558"/>
          </a:xfrm>
        </p:spPr>
        <p:txBody>
          <a:bodyPr>
            <a:noAutofit/>
          </a:bodyPr>
          <a:lstStyle/>
          <a:p>
            <a:pPr marL="0" indent="0" algn="just">
              <a:buNone/>
            </a:pPr>
            <a:r>
              <a:rPr lang="en-US" sz="2100" dirty="0">
                <a:latin typeface="Arial" panose="020B0604020202020204" pitchFamily="34" charset="0"/>
                <a:cs typeface="Arial" panose="020B0604020202020204" pitchFamily="34" charset="0"/>
              </a:rPr>
              <a:t>1. Open all dampers in both supply and return ducts. All 	adjustable      	louvers should be  set without deflection. 	(i.e., normal to face of grille) </a:t>
            </a:r>
          </a:p>
          <a:p>
            <a:pPr marL="0" indent="0" algn="just">
              <a:buNone/>
            </a:pPr>
            <a:r>
              <a:rPr lang="en-US" sz="2100" dirty="0">
                <a:latin typeface="Arial" panose="020B0604020202020204" pitchFamily="34" charset="0"/>
                <a:cs typeface="Arial" panose="020B0604020202020204" pitchFamily="34" charset="0"/>
              </a:rPr>
              <a:t>2. Check all air filters and coils to make sure they are clear of 	dirt or debris 	and fins are not   damaged.</a:t>
            </a:r>
          </a:p>
          <a:p>
            <a:pPr marL="0" indent="0" algn="just">
              <a:buNone/>
            </a:pPr>
            <a:r>
              <a:rPr lang="en-US" sz="2100" dirty="0">
                <a:latin typeface="Arial" panose="020B0604020202020204" pitchFamily="34" charset="0"/>
                <a:cs typeface="Arial" panose="020B0604020202020204" pitchFamily="34" charset="0"/>
              </a:rPr>
              <a:t>3. Check for correct fan rotation by switching on UNIT for 5 	seconds.</a:t>
            </a:r>
          </a:p>
          <a:p>
            <a:pPr marL="0" indent="0" algn="just">
              <a:buNone/>
            </a:pPr>
            <a:r>
              <a:rPr lang="en-US" sz="2100" dirty="0">
                <a:latin typeface="Arial" panose="020B0604020202020204" pitchFamily="34" charset="0"/>
                <a:cs typeface="Arial" panose="020B0604020202020204" pitchFamily="34" charset="0"/>
              </a:rPr>
              <a:t>4. Measure fan motor amperage using clamp meter. If current 	is equal to or 	lower 	than motor full load  amperage, 	proceed to next step. If it 	exceeds full load amperage, 	do the following:</a:t>
            </a:r>
          </a:p>
          <a:p>
            <a:pPr marL="0" indent="0" algn="just">
              <a:buNone/>
            </a:pPr>
            <a:r>
              <a:rPr lang="en-US" sz="2100" dirty="0">
                <a:latin typeface="Arial" panose="020B0604020202020204" pitchFamily="34" charset="0"/>
                <a:cs typeface="Arial" panose="020B0604020202020204" pitchFamily="34" charset="0"/>
              </a:rPr>
              <a:t>	a)Turn off the Unit. </a:t>
            </a:r>
          </a:p>
          <a:p>
            <a:pPr marL="0" indent="0" algn="just">
              <a:buNone/>
            </a:pPr>
            <a:r>
              <a:rPr lang="en-US" sz="2100" dirty="0">
                <a:latin typeface="Arial" panose="020B0604020202020204" pitchFamily="34" charset="0"/>
                <a:cs typeface="Arial" panose="020B0604020202020204" pitchFamily="34" charset="0"/>
              </a:rPr>
              <a:t>	b)Throttle the main damper, 	simultaneously take 	amperage reading, or 		reduce fan 	RPM 	by adjusting 	the pulley sheave. (if 				applicable)</a:t>
            </a:r>
          </a:p>
        </p:txBody>
      </p:sp>
      <p:pic>
        <p:nvPicPr>
          <p:cNvPr id="2" name="Slide 12.mp3">
            <a:hlinkClick r:id="" action="ppaction://media"/>
            <a:extLst>
              <a:ext uri="{FF2B5EF4-FFF2-40B4-BE49-F238E27FC236}">
                <a16:creationId xmlns:a16="http://schemas.microsoft.com/office/drawing/2014/main" id="{95069CC8-F0D6-4AA0-0B4A-550625D26A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5181600"/>
            <a:ext cx="812800" cy="812800"/>
          </a:xfrm>
          <a:prstGeom prst="rect">
            <a:avLst/>
          </a:prstGeom>
        </p:spPr>
      </p:pic>
    </p:spTree>
    <p:extLst>
      <p:ext uri="{BB962C8B-B14F-4D97-AF65-F5344CB8AC3E}">
        <p14:creationId xmlns:p14="http://schemas.microsoft.com/office/powerpoint/2010/main" val="21194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516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636374"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PH" sz="2800" b="1" dirty="0">
                <a:ln w="0"/>
                <a:solidFill>
                  <a:schemeClr val="tx1"/>
                </a:solidFill>
                <a:effectLst>
                  <a:outerShdw blurRad="38100" dist="19050" dir="2700000" algn="tl" rotWithShape="0">
                    <a:schemeClr val="dk1">
                      <a:alpha val="40000"/>
                    </a:schemeClr>
                  </a:outerShdw>
                </a:effectLst>
              </a:rPr>
              <a:t>TESTING, ADJUSTING AND BALANCING STEP BY STEP PROCEDURE</a:t>
            </a:r>
          </a:p>
        </p:txBody>
      </p:sp>
      <p:sp>
        <p:nvSpPr>
          <p:cNvPr id="6" name="Content Placeholder 2"/>
          <p:cNvSpPr>
            <a:spLocks noGrp="1"/>
          </p:cNvSpPr>
          <p:nvPr>
            <p:ph idx="1"/>
          </p:nvPr>
        </p:nvSpPr>
        <p:spPr>
          <a:xfrm>
            <a:off x="272254" y="1676400"/>
            <a:ext cx="9359165" cy="3352800"/>
          </a:xfrm>
        </p:spPr>
        <p:txBody>
          <a:bodyPr>
            <a:normAutofit/>
          </a:bodyPr>
          <a:lstStyle/>
          <a:p>
            <a:pPr marL="0" indent="0" algn="just">
              <a:buNone/>
            </a:pPr>
            <a:r>
              <a:rPr lang="en-US" sz="2100" dirty="0">
                <a:latin typeface="Arial" panose="020B0604020202020204" pitchFamily="34" charset="0"/>
                <a:cs typeface="Arial" panose="020B0604020202020204" pitchFamily="34" charset="0"/>
              </a:rPr>
              <a:t>5.  Measure fan and motor speed (RPM) using tachometer. </a:t>
            </a:r>
          </a:p>
          <a:p>
            <a:pPr marL="0" indent="0" algn="just">
              <a:buNone/>
            </a:pPr>
            <a:r>
              <a:rPr lang="en-US" sz="2100" dirty="0">
                <a:latin typeface="Arial" panose="020B0604020202020204" pitchFamily="34" charset="0"/>
                <a:cs typeface="Arial" panose="020B0604020202020204" pitchFamily="34" charset="0"/>
              </a:rPr>
              <a:t>6.  Measure suction, discharge and across to the coil and filters 	static 	pressure developed by the fan using ADM air 	data multimeter. </a:t>
            </a:r>
          </a:p>
          <a:p>
            <a:pPr marL="0" indent="0" algn="just">
              <a:buNone/>
            </a:pPr>
            <a:r>
              <a:rPr lang="en-US" sz="2100" dirty="0">
                <a:latin typeface="Arial" panose="020B0604020202020204" pitchFamily="34" charset="0"/>
                <a:cs typeface="Arial" panose="020B0604020202020204" pitchFamily="34" charset="0"/>
              </a:rPr>
              <a:t>7.  Measure total air flow (LPS) at main duct using ADM air 	data 	</a:t>
            </a:r>
            <a:r>
              <a:rPr lang="en-US" sz="2100" dirty="0" err="1">
                <a:latin typeface="Arial" panose="020B0604020202020204" pitchFamily="34" charset="0"/>
                <a:cs typeface="Arial" panose="020B0604020202020204" pitchFamily="34" charset="0"/>
              </a:rPr>
              <a:t>multimeter</a:t>
            </a:r>
            <a:r>
              <a:rPr lang="en-US" sz="2100" dirty="0">
                <a:latin typeface="Arial" panose="020B0604020202020204" pitchFamily="34" charset="0"/>
                <a:cs typeface="Arial" panose="020B0604020202020204" pitchFamily="34" charset="0"/>
              </a:rPr>
              <a:t>. If measured  air flow is less than the 	design. The fan may 	e undersize or speed (RPM)  	needs to  be 	adjusted. (if applicable)</a:t>
            </a:r>
          </a:p>
          <a:p>
            <a:pPr marL="0" indent="0" algn="just">
              <a:buNone/>
            </a:pPr>
            <a:r>
              <a:rPr lang="en-US" sz="2100" dirty="0">
                <a:latin typeface="Arial" panose="020B0604020202020204" pitchFamily="34" charset="0"/>
                <a:cs typeface="Arial" panose="020B0604020202020204" pitchFamily="34" charset="0"/>
              </a:rPr>
              <a:t>8. Measure air flow at all outlets and inlets using direct 	reading hood 	preferable using only one instrument. 	Express these initial 	measurements as indicated 	percent design.</a:t>
            </a:r>
          </a:p>
        </p:txBody>
      </p:sp>
      <p:pic>
        <p:nvPicPr>
          <p:cNvPr id="2" name="Slide 13.mp3">
            <a:hlinkClick r:id="" action="ppaction://media"/>
            <a:extLst>
              <a:ext uri="{FF2B5EF4-FFF2-40B4-BE49-F238E27FC236}">
                <a16:creationId xmlns:a16="http://schemas.microsoft.com/office/drawing/2014/main" id="{95DEAC76-3BDD-B969-1647-15CC53F172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5682657"/>
            <a:ext cx="812800" cy="812800"/>
          </a:xfrm>
          <a:prstGeom prst="rect">
            <a:avLst/>
          </a:prstGeom>
        </p:spPr>
      </p:pic>
    </p:spTree>
    <p:extLst>
      <p:ext uri="{BB962C8B-B14F-4D97-AF65-F5344CB8AC3E}">
        <p14:creationId xmlns:p14="http://schemas.microsoft.com/office/powerpoint/2010/main" val="2865668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1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PH" sz="2800" b="1" dirty="0">
                <a:ln w="0"/>
                <a:solidFill>
                  <a:schemeClr val="tx1"/>
                </a:solidFill>
                <a:effectLst>
                  <a:outerShdw blurRad="38100" dist="19050" dir="2700000" algn="tl" rotWithShape="0">
                    <a:schemeClr val="dk1">
                      <a:alpha val="40000"/>
                    </a:schemeClr>
                  </a:outerShdw>
                </a:effectLst>
              </a:rPr>
              <a:t>PORCEDURES FOR MEASURING TOTAL AIRFLOW BY PITOT TUBE</a:t>
            </a:r>
          </a:p>
        </p:txBody>
      </p:sp>
      <p:sp>
        <p:nvSpPr>
          <p:cNvPr id="7" name="Content Placeholder 2"/>
          <p:cNvSpPr>
            <a:spLocks noGrp="1"/>
          </p:cNvSpPr>
          <p:nvPr>
            <p:ph idx="1"/>
          </p:nvPr>
        </p:nvSpPr>
        <p:spPr>
          <a:xfrm>
            <a:off x="269626" y="1600200"/>
            <a:ext cx="9448800" cy="4088213"/>
          </a:xfrm>
        </p:spPr>
        <p:txBody>
          <a:bodyPr>
            <a:normAutofit/>
          </a:bodyPr>
          <a:lstStyle/>
          <a:p>
            <a:pPr marL="0" indent="0" algn="just">
              <a:buNone/>
            </a:pPr>
            <a:r>
              <a:rPr lang="en-US" dirty="0">
                <a:solidFill>
                  <a:srgbClr val="47CFFF"/>
                </a:solidFill>
              </a:rPr>
              <a:t>	</a:t>
            </a:r>
            <a:r>
              <a:rPr lang="en-US" sz="2600" dirty="0">
                <a:latin typeface="Arial" panose="020B0604020202020204" pitchFamily="34" charset="0"/>
                <a:cs typeface="Arial" panose="020B0604020202020204" pitchFamily="34" charset="0"/>
              </a:rPr>
              <a:t>To determine the airflow in every major branch duct, a pitot tube traverse shall be taken in the same manner as the main duct traverse. The locations of the required traverse will be determined and properly recorded in the drawings when the initial paper works is set up in the office. The necessary design airflow data will then be ready on the appropriate Test Record Forms. The static pressure at each pitot tube traverse shall be measured and recorded for the future use in setting major branch dampers and for possible trouble shooting.</a:t>
            </a:r>
          </a:p>
        </p:txBody>
      </p:sp>
      <p:pic>
        <p:nvPicPr>
          <p:cNvPr id="2" name="Slide 14.mp3">
            <a:hlinkClick r:id="" action="ppaction://media"/>
            <a:extLst>
              <a:ext uri="{FF2B5EF4-FFF2-40B4-BE49-F238E27FC236}">
                <a16:creationId xmlns:a16="http://schemas.microsoft.com/office/drawing/2014/main" id="{90138C40-D25A-7320-212E-ED3F201C0B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5486400"/>
            <a:ext cx="812800" cy="812800"/>
          </a:xfrm>
          <a:prstGeom prst="rect">
            <a:avLst/>
          </a:prstGeom>
        </p:spPr>
      </p:pic>
    </p:spTree>
    <p:extLst>
      <p:ext uri="{BB962C8B-B14F-4D97-AF65-F5344CB8AC3E}">
        <p14:creationId xmlns:p14="http://schemas.microsoft.com/office/powerpoint/2010/main" val="40435287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67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PH" sz="2800" b="1" dirty="0">
                <a:ln w="0"/>
                <a:solidFill>
                  <a:schemeClr val="tx1"/>
                </a:solidFill>
                <a:effectLst>
                  <a:outerShdw blurRad="38100" dist="19050" dir="2700000" algn="tl" rotWithShape="0">
                    <a:schemeClr val="dk1">
                      <a:alpha val="40000"/>
                    </a:schemeClr>
                  </a:outerShdw>
                </a:effectLst>
              </a:rPr>
              <a:t>PORCEDURES FOR MEASURING TOTAL AIRFLOW BY PITOT TUBE</a:t>
            </a:r>
          </a:p>
        </p:txBody>
      </p:sp>
      <p:sp>
        <p:nvSpPr>
          <p:cNvPr id="6" name="Content Placeholder 2"/>
          <p:cNvSpPr>
            <a:spLocks noGrp="1"/>
          </p:cNvSpPr>
          <p:nvPr>
            <p:ph idx="1"/>
          </p:nvPr>
        </p:nvSpPr>
        <p:spPr>
          <a:xfrm>
            <a:off x="269627" y="1646237"/>
            <a:ext cx="9361792" cy="4526280"/>
          </a:xfrm>
        </p:spPr>
        <p:txBody>
          <a:bodyPr>
            <a:normAutofit/>
          </a:bodyPr>
          <a:lstStyle/>
          <a:p>
            <a:pPr marL="0" indent="0" algn="just">
              <a:buNone/>
            </a:pPr>
            <a:r>
              <a:rPr lang="en-US" dirty="0"/>
              <a:t>	</a:t>
            </a:r>
            <a:r>
              <a:rPr lang="en-US" sz="2600" dirty="0">
                <a:latin typeface="Arial" panose="020B0604020202020204" pitchFamily="34" charset="0"/>
                <a:cs typeface="Arial" panose="020B0604020202020204" pitchFamily="34" charset="0"/>
              </a:rPr>
              <a:t>To determine the average air velocity in square or rectangular ducts, a duct traverse must be made to measure the velocities at the center points of equal areas over the across section of the duct.</a:t>
            </a:r>
          </a:p>
          <a:p>
            <a:pPr marL="0" indent="0" algn="just">
              <a:buNone/>
            </a:pPr>
            <a:r>
              <a:rPr lang="en-US" sz="2600" dirty="0">
                <a:latin typeface="Arial" panose="020B0604020202020204" pitchFamily="34" charset="0"/>
                <a:cs typeface="Arial" panose="020B0604020202020204" pitchFamily="34" charset="0"/>
              </a:rPr>
              <a:t>	The maximum distance between center points, should be not more than 150 mm. The reading closest to the duct walls should be taken at one-half of this distance. For maximum accuracy, the velocity corresponding to each velocity measured must be determined and then averaged.</a:t>
            </a:r>
          </a:p>
          <a:p>
            <a:pPr marL="0" indent="0" algn="just">
              <a:buNone/>
            </a:pPr>
            <a:endParaRPr lang="en-US" dirty="0"/>
          </a:p>
        </p:txBody>
      </p:sp>
      <p:pic>
        <p:nvPicPr>
          <p:cNvPr id="2" name="Slide 15.mp3">
            <a:hlinkClick r:id="" action="ppaction://media"/>
            <a:extLst>
              <a:ext uri="{FF2B5EF4-FFF2-40B4-BE49-F238E27FC236}">
                <a16:creationId xmlns:a16="http://schemas.microsoft.com/office/drawing/2014/main" id="{3BB9DDCB-F69A-95D4-91E4-3E9FA86C63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2687" y="4953000"/>
            <a:ext cx="812800" cy="812800"/>
          </a:xfrm>
          <a:prstGeom prst="rect">
            <a:avLst/>
          </a:prstGeom>
        </p:spPr>
      </p:pic>
    </p:spTree>
    <p:extLst>
      <p:ext uri="{BB962C8B-B14F-4D97-AF65-F5344CB8AC3E}">
        <p14:creationId xmlns:p14="http://schemas.microsoft.com/office/powerpoint/2010/main" val="24064730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83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PH" sz="2800" b="1" dirty="0">
                <a:ln w="0"/>
                <a:solidFill>
                  <a:schemeClr val="tx1"/>
                </a:solidFill>
                <a:effectLst>
                  <a:outerShdw blurRad="38100" dist="19050" dir="2700000" algn="tl" rotWithShape="0">
                    <a:schemeClr val="dk1">
                      <a:alpha val="40000"/>
                    </a:schemeClr>
                  </a:outerShdw>
                </a:effectLst>
              </a:rPr>
              <a:t>PROCEDURES FOR MEASURING TOTAL AIRFLOW BY PITOT TUBE</a:t>
            </a:r>
          </a:p>
        </p:txBody>
      </p:sp>
      <p:sp>
        <p:nvSpPr>
          <p:cNvPr id="7" name="Content Placeholder 2"/>
          <p:cNvSpPr>
            <a:spLocks noGrp="1"/>
          </p:cNvSpPr>
          <p:nvPr>
            <p:ph idx="1"/>
          </p:nvPr>
        </p:nvSpPr>
        <p:spPr>
          <a:xfrm>
            <a:off x="269626" y="1360087"/>
            <a:ext cx="9174219" cy="1726172"/>
          </a:xfrm>
        </p:spPr>
        <p:txBody>
          <a:bodyPr/>
          <a:lstStyle/>
          <a:p>
            <a:pPr marL="0" indent="0">
              <a:buNone/>
            </a:pPr>
            <a:r>
              <a:rPr lang="en-US" sz="2600" dirty="0">
                <a:latin typeface="Arial" panose="020B0604020202020204" pitchFamily="34" charset="0"/>
                <a:cs typeface="Arial" panose="020B0604020202020204" pitchFamily="34" charset="0"/>
              </a:rPr>
              <a:t>1. Measure inside duct dimension.</a:t>
            </a:r>
          </a:p>
          <a:p>
            <a:pPr marL="0" indent="0">
              <a:buNone/>
            </a:pPr>
            <a:r>
              <a:rPr lang="en-US" sz="2600" dirty="0">
                <a:latin typeface="Arial" panose="020B0604020202020204" pitchFamily="34" charset="0"/>
                <a:cs typeface="Arial" panose="020B0604020202020204" pitchFamily="34" charset="0"/>
              </a:rPr>
              <a:t>2. Drill 16mm Ø test holes for pitot traverse. </a:t>
            </a:r>
          </a:p>
          <a:p>
            <a:pPr marL="0" indent="0">
              <a:buNone/>
            </a:pPr>
            <a:r>
              <a:rPr lang="en-US" sz="2600" dirty="0">
                <a:latin typeface="Arial" panose="020B0604020202020204" pitchFamily="34" charset="0"/>
                <a:cs typeface="Arial" panose="020B0604020202020204" pitchFamily="34" charset="0"/>
              </a:rPr>
              <a:t>3. Set instrument for velocity pressure reading.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621" y="2895600"/>
            <a:ext cx="6410227" cy="32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Slide 16.mp3">
            <a:hlinkClick r:id="" action="ppaction://media"/>
            <a:extLst>
              <a:ext uri="{FF2B5EF4-FFF2-40B4-BE49-F238E27FC236}">
                <a16:creationId xmlns:a16="http://schemas.microsoft.com/office/drawing/2014/main" id="{2D52328E-6A90-AF72-7E55-7826895A47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0" y="5283200"/>
            <a:ext cx="812800" cy="812800"/>
          </a:xfrm>
          <a:prstGeom prst="rect">
            <a:avLst/>
          </a:prstGeom>
        </p:spPr>
      </p:pic>
    </p:spTree>
    <p:extLst>
      <p:ext uri="{BB962C8B-B14F-4D97-AF65-F5344CB8AC3E}">
        <p14:creationId xmlns:p14="http://schemas.microsoft.com/office/powerpoint/2010/main" val="3313123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72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PH" sz="2800" b="1" dirty="0">
                <a:ln w="0"/>
                <a:solidFill>
                  <a:schemeClr val="tx1"/>
                </a:solidFill>
                <a:effectLst>
                  <a:outerShdw blurRad="38100" dist="19050" dir="2700000" algn="tl" rotWithShape="0">
                    <a:schemeClr val="dk1">
                      <a:alpha val="40000"/>
                    </a:schemeClr>
                  </a:outerShdw>
                </a:effectLst>
              </a:rPr>
              <a:t>PORCEDURES FOR MEASURING TOTAL AIRFLOW BY PITOT TUBE</a:t>
            </a:r>
          </a:p>
        </p:txBody>
      </p:sp>
      <p:sp>
        <p:nvSpPr>
          <p:cNvPr id="9" name="Content Placeholder 2"/>
          <p:cNvSpPr>
            <a:spLocks noGrp="1"/>
          </p:cNvSpPr>
          <p:nvPr>
            <p:ph idx="1"/>
          </p:nvPr>
        </p:nvSpPr>
        <p:spPr>
          <a:xfrm>
            <a:off x="290647" y="1589842"/>
            <a:ext cx="9340772" cy="3820358"/>
          </a:xfrm>
        </p:spPr>
        <p:txBody>
          <a:bodyPr>
            <a:noAutofit/>
          </a:bodyPr>
          <a:lstStyle/>
          <a:p>
            <a:pPr marL="0" indent="0" algn="just">
              <a:buNone/>
            </a:pPr>
            <a:r>
              <a:rPr lang="en-US" sz="2600" dirty="0">
                <a:latin typeface="Arial" panose="020B0604020202020204" pitchFamily="34" charset="0"/>
                <a:cs typeface="Arial" panose="020B0604020202020204" pitchFamily="34" charset="0"/>
              </a:rPr>
              <a:t>4. Check rubber hose connector for any 	leaks. Keep the 	manometer.</a:t>
            </a:r>
          </a:p>
          <a:p>
            <a:pPr marL="0" indent="0" algn="just">
              <a:buNone/>
            </a:pPr>
            <a:r>
              <a:rPr lang="en-US" sz="2600" dirty="0">
                <a:latin typeface="Arial" panose="020B0604020202020204" pitchFamily="34" charset="0"/>
                <a:cs typeface="Arial" panose="020B0604020202020204" pitchFamily="34" charset="0"/>
              </a:rPr>
              <a:t>5. Make accurate measurement and take 	careful readings. 	Record data and fill 	up “traverse data” form. If the 	measured is within the tolerance proceed to branch 	balancing.</a:t>
            </a:r>
          </a:p>
          <a:p>
            <a:pPr marL="0" indent="0" algn="just">
              <a:buNone/>
            </a:pPr>
            <a:r>
              <a:rPr lang="en-US" sz="2600" dirty="0">
                <a:latin typeface="Arial" panose="020B0604020202020204" pitchFamily="34" charset="0"/>
                <a:cs typeface="Arial" panose="020B0604020202020204" pitchFamily="34" charset="0"/>
              </a:rPr>
              <a:t>6. In cases where the main duct is not accessible or where 	are less number of 	diffusers, an alternate method is to 	sum up discharge air flows of all diffusers/outlets.</a:t>
            </a:r>
          </a:p>
        </p:txBody>
      </p:sp>
      <p:pic>
        <p:nvPicPr>
          <p:cNvPr id="2" name="Slide 17.mp3">
            <a:hlinkClick r:id="" action="ppaction://media"/>
            <a:extLst>
              <a:ext uri="{FF2B5EF4-FFF2-40B4-BE49-F238E27FC236}">
                <a16:creationId xmlns:a16="http://schemas.microsoft.com/office/drawing/2014/main" id="{9BEF2A7B-79B1-9A6C-0A86-1963C5223D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5612909"/>
            <a:ext cx="812800" cy="812800"/>
          </a:xfrm>
          <a:prstGeom prst="rect">
            <a:avLst/>
          </a:prstGeom>
        </p:spPr>
      </p:pic>
    </p:spTree>
    <p:extLst>
      <p:ext uri="{BB962C8B-B14F-4D97-AF65-F5344CB8AC3E}">
        <p14:creationId xmlns:p14="http://schemas.microsoft.com/office/powerpoint/2010/main" val="29907270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272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STEP 1 : MAIN BALANCING</a:t>
            </a:r>
          </a:p>
        </p:txBody>
      </p:sp>
      <p:sp>
        <p:nvSpPr>
          <p:cNvPr id="6" name="Content Placeholder 2"/>
          <p:cNvSpPr>
            <a:spLocks noGrp="1"/>
          </p:cNvSpPr>
          <p:nvPr>
            <p:ph idx="1"/>
          </p:nvPr>
        </p:nvSpPr>
        <p:spPr>
          <a:xfrm>
            <a:off x="274881" y="1537290"/>
            <a:ext cx="9356538" cy="4101510"/>
          </a:xfrm>
        </p:spPr>
        <p:txBody>
          <a:bodyPr>
            <a:normAutofit/>
          </a:bodyPr>
          <a:lstStyle/>
          <a:p>
            <a:pPr marL="0" indent="0" algn="just">
              <a:buNone/>
            </a:pPr>
            <a:r>
              <a:rPr lang="en-US" sz="2800" dirty="0"/>
              <a:t>1. Measure the total air flow with </a:t>
            </a:r>
            <a:r>
              <a:rPr lang="en-US" sz="2800" dirty="0" err="1"/>
              <a:t>pitot</a:t>
            </a:r>
            <a:r>
              <a:rPr lang="en-US" sz="2800" dirty="0"/>
              <a:t> tube and micro  	manometer in the 	main duct. </a:t>
            </a:r>
          </a:p>
          <a:p>
            <a:pPr marL="0" indent="0" algn="just">
              <a:buNone/>
            </a:pPr>
            <a:r>
              <a:rPr lang="en-US" sz="2800" dirty="0"/>
              <a:t>2. Compare measured air flow with design value. If 	measured value is within 	specified tolerance, the 	system is handling the desired absolute air flow in 	the main duct. </a:t>
            </a:r>
          </a:p>
          <a:p>
            <a:pPr marL="0" indent="0" algn="just">
              <a:buNone/>
            </a:pPr>
            <a:r>
              <a:rPr lang="en-US" sz="2800" dirty="0"/>
              <a:t>3.  If measured air flow is not within specified tolerance, 	adjust main damper (VDM). </a:t>
            </a:r>
          </a:p>
        </p:txBody>
      </p:sp>
      <p:pic>
        <p:nvPicPr>
          <p:cNvPr id="2" name="Slide 18.mp3">
            <a:hlinkClick r:id="" action="ppaction://media"/>
            <a:extLst>
              <a:ext uri="{FF2B5EF4-FFF2-40B4-BE49-F238E27FC236}">
                <a16:creationId xmlns:a16="http://schemas.microsoft.com/office/drawing/2014/main" id="{A67A3C08-8CA9-BBD2-111C-1EAED9AF9D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5232400"/>
            <a:ext cx="812800" cy="812800"/>
          </a:xfrm>
          <a:prstGeom prst="rect">
            <a:avLst/>
          </a:prstGeom>
        </p:spPr>
      </p:pic>
    </p:spTree>
    <p:extLst>
      <p:ext uri="{BB962C8B-B14F-4D97-AF65-F5344CB8AC3E}">
        <p14:creationId xmlns:p14="http://schemas.microsoft.com/office/powerpoint/2010/main" val="2515957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384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81000"/>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STEP 2 : BRANCH BALANCING</a:t>
            </a:r>
          </a:p>
        </p:txBody>
      </p:sp>
      <p:sp>
        <p:nvSpPr>
          <p:cNvPr id="7" name="Content Placeholder 1"/>
          <p:cNvSpPr>
            <a:spLocks noGrp="1"/>
          </p:cNvSpPr>
          <p:nvPr>
            <p:ph idx="1"/>
          </p:nvPr>
        </p:nvSpPr>
        <p:spPr>
          <a:xfrm>
            <a:off x="236496" y="1371600"/>
            <a:ext cx="9361793" cy="2743200"/>
          </a:xfrm>
        </p:spPr>
        <p:txBody>
          <a:bodyPr>
            <a:normAutofit/>
          </a:bodyPr>
          <a:lstStyle/>
          <a:p>
            <a:pPr marL="0" indent="0" algn="just">
              <a:buNone/>
            </a:pPr>
            <a:r>
              <a:rPr lang="en-US" dirty="0"/>
              <a:t>	</a:t>
            </a:r>
            <a:r>
              <a:rPr lang="en-US" sz="2800" dirty="0">
                <a:latin typeface="Arial" panose="020B0604020202020204" pitchFamily="34" charset="0"/>
                <a:cs typeface="Arial" panose="020B0604020202020204" pitchFamily="34" charset="0"/>
              </a:rPr>
              <a:t>The second task is the per branch balancing. Refer to fig. 1 for illustration. Usually the most favored is branch A the nearest branch of the blower. and the far branch is the least favored is Branch C.</a:t>
            </a:r>
          </a:p>
        </p:txBody>
      </p:sp>
      <p:pic>
        <p:nvPicPr>
          <p:cNvPr id="2" name="Slide 19.mp3">
            <a:hlinkClick r:id="" action="ppaction://media"/>
            <a:extLst>
              <a:ext uri="{FF2B5EF4-FFF2-40B4-BE49-F238E27FC236}">
                <a16:creationId xmlns:a16="http://schemas.microsoft.com/office/drawing/2014/main" id="{92F09153-4554-BABD-4929-6ED3B7027F7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5486400"/>
            <a:ext cx="812800" cy="812800"/>
          </a:xfrm>
          <a:prstGeom prst="rect">
            <a:avLst/>
          </a:prstGeom>
        </p:spPr>
      </p:pic>
    </p:spTree>
    <p:extLst>
      <p:ext uri="{BB962C8B-B14F-4D97-AF65-F5344CB8AC3E}">
        <p14:creationId xmlns:p14="http://schemas.microsoft.com/office/powerpoint/2010/main" val="2365207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35022BF5-7068-5A42-832A-006907CB089F}"/>
              </a:ext>
            </a:extLst>
          </p:cNvPr>
          <p:cNvSpPr>
            <a:spLocks noGrp="1"/>
          </p:cNvSpPr>
          <p:nvPr>
            <p:ph type="title"/>
          </p:nvPr>
        </p:nvSpPr>
        <p:spPr>
          <a:xfrm>
            <a:off x="228600" y="457200"/>
            <a:ext cx="9296400"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dirty="0">
                <a:ln w="0"/>
                <a:solidFill>
                  <a:schemeClr val="tx1"/>
                </a:solidFill>
                <a:effectLst>
                  <a:outerShdw blurRad="38100" dist="19050" dir="2700000" algn="tl" rotWithShape="0">
                    <a:schemeClr val="dk1">
                      <a:alpha val="40000"/>
                    </a:schemeClr>
                  </a:outerShdw>
                </a:effectLst>
              </a:rPr>
              <a:t>Presentation outline</a:t>
            </a:r>
          </a:p>
        </p:txBody>
      </p:sp>
      <p:pic>
        <p:nvPicPr>
          <p:cNvPr id="2" name="Picture 1">
            <a:extLst>
              <a:ext uri="{FF2B5EF4-FFF2-40B4-BE49-F238E27FC236}">
                <a16:creationId xmlns:a16="http://schemas.microsoft.com/office/drawing/2014/main" id="{39A14E96-CCD0-DF97-2CEF-86A1472E78CF}"/>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a:xfrm>
            <a:off x="762000" y="1676400"/>
            <a:ext cx="8610600" cy="4648200"/>
          </a:xfrm>
          <a:prstGeom prst="rect">
            <a:avLst/>
          </a:prstGeom>
        </p:spPr>
        <p:txBody>
          <a:bodyPr vert="horz" lIns="91440" tIns="45720" rIns="91440" bIns="45720" rtlCol="0" anchor="b">
            <a:normAutofit fontScale="25000" lnSpcReduction="20000"/>
          </a:bodyPr>
          <a:lstStyle>
            <a:lvl1pPr marL="0" indent="0" algn="l" defTabSz="495285" rtl="0" eaLnBrk="1" latinLnBrk="0" hangingPunct="1">
              <a:spcBef>
                <a:spcPct val="20000"/>
              </a:spcBef>
              <a:buFont typeface="Arial"/>
              <a:buNone/>
              <a:defRPr sz="2167" kern="1200">
                <a:solidFill>
                  <a:schemeClr val="tx1">
                    <a:tint val="75000"/>
                  </a:schemeClr>
                </a:solidFill>
                <a:latin typeface="+mn-lt"/>
                <a:ea typeface="+mn-ea"/>
                <a:cs typeface="+mn-cs"/>
              </a:defRPr>
            </a:lvl1pPr>
            <a:lvl2pPr marL="495285" indent="0" algn="l" defTabSz="495285" rtl="0" eaLnBrk="1" latinLnBrk="0" hangingPunct="1">
              <a:spcBef>
                <a:spcPct val="20000"/>
              </a:spcBef>
              <a:buFont typeface="Arial"/>
              <a:buNone/>
              <a:defRPr sz="1950" kern="1200">
                <a:solidFill>
                  <a:schemeClr val="tx1">
                    <a:tint val="75000"/>
                  </a:schemeClr>
                </a:solidFill>
                <a:latin typeface="+mn-lt"/>
                <a:ea typeface="+mn-ea"/>
                <a:cs typeface="+mn-cs"/>
              </a:defRPr>
            </a:lvl2pPr>
            <a:lvl3pPr marL="990570" indent="0" algn="l" defTabSz="495285" rtl="0" eaLnBrk="1" latinLnBrk="0" hangingPunct="1">
              <a:spcBef>
                <a:spcPct val="20000"/>
              </a:spcBef>
              <a:buFont typeface="Arial"/>
              <a:buNone/>
              <a:defRPr sz="1733" kern="1200">
                <a:solidFill>
                  <a:schemeClr val="tx1">
                    <a:tint val="75000"/>
                  </a:schemeClr>
                </a:solidFill>
                <a:latin typeface="+mn-lt"/>
                <a:ea typeface="+mn-ea"/>
                <a:cs typeface="+mn-cs"/>
              </a:defRPr>
            </a:lvl3pPr>
            <a:lvl4pPr marL="1485854" indent="0" algn="l" defTabSz="495285" rtl="0" eaLnBrk="1" latinLnBrk="0" hangingPunct="1">
              <a:spcBef>
                <a:spcPct val="20000"/>
              </a:spcBef>
              <a:buFont typeface="Arial"/>
              <a:buNone/>
              <a:defRPr sz="1517" kern="1200">
                <a:solidFill>
                  <a:schemeClr val="tx1">
                    <a:tint val="75000"/>
                  </a:schemeClr>
                </a:solidFill>
                <a:latin typeface="+mn-lt"/>
                <a:ea typeface="+mn-ea"/>
                <a:cs typeface="+mn-cs"/>
              </a:defRPr>
            </a:lvl4pPr>
            <a:lvl5pPr marL="1981139" indent="0" algn="l" defTabSz="495285" rtl="0" eaLnBrk="1" latinLnBrk="0" hangingPunct="1">
              <a:spcBef>
                <a:spcPct val="20000"/>
              </a:spcBef>
              <a:buFont typeface="Arial"/>
              <a:buNone/>
              <a:defRPr sz="1517" kern="1200">
                <a:solidFill>
                  <a:schemeClr val="tx1">
                    <a:tint val="75000"/>
                  </a:schemeClr>
                </a:solidFill>
                <a:latin typeface="+mn-lt"/>
                <a:ea typeface="+mn-ea"/>
                <a:cs typeface="+mn-cs"/>
              </a:defRPr>
            </a:lvl5pPr>
            <a:lvl6pPr marL="2476424" indent="0" algn="l" defTabSz="495285" rtl="0" eaLnBrk="1" latinLnBrk="0" hangingPunct="1">
              <a:spcBef>
                <a:spcPct val="20000"/>
              </a:spcBef>
              <a:buFont typeface="Arial"/>
              <a:buNone/>
              <a:defRPr sz="1517" kern="1200">
                <a:solidFill>
                  <a:schemeClr val="tx1">
                    <a:tint val="75000"/>
                  </a:schemeClr>
                </a:solidFill>
                <a:latin typeface="+mn-lt"/>
                <a:ea typeface="+mn-ea"/>
                <a:cs typeface="+mn-cs"/>
              </a:defRPr>
            </a:lvl6pPr>
            <a:lvl7pPr marL="2971709" indent="0" algn="l" defTabSz="495285" rtl="0" eaLnBrk="1" latinLnBrk="0" hangingPunct="1">
              <a:spcBef>
                <a:spcPct val="20000"/>
              </a:spcBef>
              <a:buFont typeface="Arial"/>
              <a:buNone/>
              <a:defRPr sz="1517" kern="1200">
                <a:solidFill>
                  <a:schemeClr val="tx1">
                    <a:tint val="75000"/>
                  </a:schemeClr>
                </a:solidFill>
                <a:latin typeface="+mn-lt"/>
                <a:ea typeface="+mn-ea"/>
                <a:cs typeface="+mn-cs"/>
              </a:defRPr>
            </a:lvl7pPr>
            <a:lvl8pPr marL="3466993" indent="0" algn="l" defTabSz="495285" rtl="0" eaLnBrk="1" latinLnBrk="0" hangingPunct="1">
              <a:spcBef>
                <a:spcPct val="20000"/>
              </a:spcBef>
              <a:buFont typeface="Arial"/>
              <a:buNone/>
              <a:defRPr sz="1517" kern="1200">
                <a:solidFill>
                  <a:schemeClr val="tx1">
                    <a:tint val="75000"/>
                  </a:schemeClr>
                </a:solidFill>
                <a:latin typeface="+mn-lt"/>
                <a:ea typeface="+mn-ea"/>
                <a:cs typeface="+mn-cs"/>
              </a:defRPr>
            </a:lvl8pPr>
            <a:lvl9pPr marL="3962278" indent="0" algn="l" defTabSz="495285" rtl="0" eaLnBrk="1" latinLnBrk="0" hangingPunct="1">
              <a:spcBef>
                <a:spcPct val="20000"/>
              </a:spcBef>
              <a:buFont typeface="Arial"/>
              <a:buNone/>
              <a:defRPr sz="1517" kern="1200">
                <a:solidFill>
                  <a:schemeClr val="tx1">
                    <a:tint val="75000"/>
                  </a:schemeClr>
                </a:solidFill>
                <a:latin typeface="+mn-lt"/>
                <a:ea typeface="+mn-ea"/>
                <a:cs typeface="+mn-cs"/>
              </a:defRPr>
            </a:lvl9pPr>
          </a:lstStyle>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INTRODUCTION</a:t>
            </a:r>
          </a:p>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APPLICALBE DOCUMENTS</a:t>
            </a:r>
          </a:p>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PREREQUISITES</a:t>
            </a:r>
          </a:p>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PROCEDURES</a:t>
            </a:r>
          </a:p>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INTENDED USE</a:t>
            </a:r>
          </a:p>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REFERENCES</a:t>
            </a:r>
          </a:p>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BASIC PRINCIPLES</a:t>
            </a:r>
          </a:p>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PREPARATION</a:t>
            </a:r>
          </a:p>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AIR SYSTEM</a:t>
            </a:r>
          </a:p>
          <a:p>
            <a:pPr marL="1536700" lvl="5" indent="-457200">
              <a:buFont typeface="+mj-lt"/>
              <a:buAutoNum type="alphaUcPeriod"/>
            </a:pPr>
            <a:r>
              <a:rPr lang="en-US" sz="6400" b="1" dirty="0">
                <a:solidFill>
                  <a:schemeClr val="tx1"/>
                </a:solidFill>
                <a:latin typeface="Arial" panose="020B0604020202020204" pitchFamily="34" charset="0"/>
                <a:cs typeface="Arial" panose="020B0604020202020204" pitchFamily="34" charset="0"/>
              </a:rPr>
              <a:t>TESTING,  ADJUSTING and  BALANCING STEP BY STEP PROCEDURE</a:t>
            </a:r>
          </a:p>
          <a:p>
            <a:pPr marL="1536700" lvl="5" indent="-457200">
              <a:buFont typeface="+mj-lt"/>
              <a:buAutoNum type="alphaUcPeriod"/>
            </a:pPr>
            <a:r>
              <a:rPr lang="en-US" sz="6400" b="1" dirty="0">
                <a:solidFill>
                  <a:schemeClr val="tx1"/>
                </a:solidFill>
                <a:latin typeface="Arial" panose="020B0604020202020204" pitchFamily="34" charset="0"/>
                <a:cs typeface="Arial" panose="020B0604020202020204" pitchFamily="34" charset="0"/>
              </a:rPr>
              <a:t>PROCEDURES FOR MEASURING TOTAL AIRFLOW BY PITOT TUBE</a:t>
            </a:r>
          </a:p>
          <a:p>
            <a:pPr marL="1536700" lvl="5" indent="-457200">
              <a:buFont typeface="+mj-lt"/>
              <a:buAutoNum type="alphaUcPeriod"/>
            </a:pPr>
            <a:r>
              <a:rPr lang="en-US" sz="6400" b="1" dirty="0">
                <a:solidFill>
                  <a:schemeClr val="tx1"/>
                </a:solidFill>
                <a:latin typeface="Arial" panose="020B0604020202020204" pitchFamily="34" charset="0"/>
                <a:cs typeface="Arial" panose="020B0604020202020204" pitchFamily="34" charset="0"/>
              </a:rPr>
              <a:t>MAIN BALANCING</a:t>
            </a:r>
          </a:p>
          <a:p>
            <a:pPr marL="1536700" lvl="5" indent="-457200">
              <a:buFont typeface="+mj-lt"/>
              <a:buAutoNum type="alphaUcPeriod"/>
            </a:pPr>
            <a:r>
              <a:rPr lang="en-US" sz="6400" b="1" dirty="0">
                <a:solidFill>
                  <a:schemeClr val="tx1"/>
                </a:solidFill>
                <a:latin typeface="Arial" panose="020B0604020202020204" pitchFamily="34" charset="0"/>
                <a:cs typeface="Arial" panose="020B0604020202020204" pitchFamily="34" charset="0"/>
              </a:rPr>
              <a:t>BRANCH BALANCING</a:t>
            </a:r>
          </a:p>
          <a:p>
            <a:pPr marL="1536700" lvl="5" indent="-457200">
              <a:buFont typeface="+mj-lt"/>
              <a:buAutoNum type="alphaUcPeriod"/>
            </a:pPr>
            <a:r>
              <a:rPr lang="en-US" sz="6400" b="1" dirty="0">
                <a:solidFill>
                  <a:schemeClr val="tx1"/>
                </a:solidFill>
                <a:latin typeface="Arial" panose="020B0604020202020204" pitchFamily="34" charset="0"/>
                <a:cs typeface="Arial" panose="020B0604020202020204" pitchFamily="34" charset="0"/>
              </a:rPr>
              <a:t>TERMINAL BALANCING</a:t>
            </a:r>
          </a:p>
          <a:p>
            <a:pPr marL="1536700" lvl="5" indent="-457200">
              <a:buFont typeface="+mj-lt"/>
              <a:buAutoNum type="alphaUcPeriod"/>
            </a:pPr>
            <a:r>
              <a:rPr lang="en-US" sz="6400" b="1" dirty="0">
                <a:solidFill>
                  <a:schemeClr val="tx1"/>
                </a:solidFill>
                <a:latin typeface="Arial" panose="020B0604020202020204" pitchFamily="34" charset="0"/>
                <a:cs typeface="Arial" panose="020B0604020202020204" pitchFamily="34" charset="0"/>
              </a:rPr>
              <a:t>TEST FORMS</a:t>
            </a:r>
          </a:p>
          <a:p>
            <a:pPr marL="1536700" lvl="5" indent="-457200">
              <a:buFont typeface="+mj-lt"/>
              <a:buAutoNum type="alphaUcPeriod"/>
            </a:pPr>
            <a:r>
              <a:rPr lang="en-US" sz="6400" b="1" dirty="0">
                <a:solidFill>
                  <a:schemeClr val="tx1"/>
                </a:solidFill>
                <a:latin typeface="Arial" panose="020B0604020202020204" pitchFamily="34" charset="0"/>
                <a:cs typeface="Arial" panose="020B0604020202020204" pitchFamily="34" charset="0"/>
              </a:rPr>
              <a:t>FINAL TEST</a:t>
            </a:r>
          </a:p>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ACCEPTANCE CRITEREA</a:t>
            </a:r>
          </a:p>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PERFORMANCE TEST</a:t>
            </a:r>
          </a:p>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FINAL TEST, INSPECTION AND ACCEPTANCE</a:t>
            </a:r>
          </a:p>
          <a:p>
            <a:pPr marL="857250" indent="-857250">
              <a:buFont typeface="+mj-lt"/>
              <a:buAutoNum type="romanUcPeriod"/>
            </a:pPr>
            <a:r>
              <a:rPr lang="en-US" sz="6400" b="1" dirty="0">
                <a:solidFill>
                  <a:schemeClr val="tx1"/>
                </a:solidFill>
                <a:latin typeface="Arial" panose="020B0604020202020204" pitchFamily="34" charset="0"/>
                <a:cs typeface="Arial" panose="020B0604020202020204" pitchFamily="34" charset="0"/>
              </a:rPr>
              <a:t>INSTRUMENT TO BE USED</a:t>
            </a:r>
          </a:p>
          <a:p>
            <a:pPr marL="857250" indent="-857250">
              <a:buFont typeface="+mj-lt"/>
              <a:buAutoNum type="romanUcPeriod"/>
            </a:pPr>
            <a:endParaRPr lang="en-US" dirty="0">
              <a:solidFill>
                <a:srgbClr val="0070C0"/>
              </a:solidFill>
            </a:endParaRPr>
          </a:p>
          <a:p>
            <a:pPr marL="514350" indent="-514350">
              <a:buFont typeface="Arial"/>
              <a:buAutoNum type="arabicPeriod"/>
            </a:pPr>
            <a:endParaRPr lang="en-US" dirty="0">
              <a:solidFill>
                <a:srgbClr val="0070C0"/>
              </a:solidFill>
            </a:endParaRPr>
          </a:p>
        </p:txBody>
      </p:sp>
      <p:pic>
        <p:nvPicPr>
          <p:cNvPr id="3" name="Slide 2.mp3">
            <a:hlinkClick r:id="" action="ppaction://media"/>
            <a:extLst>
              <a:ext uri="{FF2B5EF4-FFF2-40B4-BE49-F238E27FC236}">
                <a16:creationId xmlns:a16="http://schemas.microsoft.com/office/drawing/2014/main" id="{158598FC-786C-E92B-85F1-16939D8CF1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0" y="5918200"/>
            <a:ext cx="812800" cy="812800"/>
          </a:xfrm>
          <a:prstGeom prst="rect">
            <a:avLst/>
          </a:prstGeom>
        </p:spPr>
      </p:pic>
    </p:spTree>
    <p:extLst>
      <p:ext uri="{BB962C8B-B14F-4D97-AF65-F5344CB8AC3E}">
        <p14:creationId xmlns:p14="http://schemas.microsoft.com/office/powerpoint/2010/main" val="2180560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randombar(horizontal)">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randombar(horizontal)">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randombar(horizontal)">
                                      <p:cBhvr>
                                        <p:cTn id="47" dur="500"/>
                                        <p:tgtEl>
                                          <p:spTgt spid="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2">
                                            <p:txEl>
                                              <p:pRg st="9" end="9"/>
                                            </p:txEl>
                                          </p:spTgt>
                                        </p:tgtEl>
                                        <p:attrNameLst>
                                          <p:attrName>style.visibility</p:attrName>
                                        </p:attrNameLst>
                                      </p:cBhvr>
                                      <p:to>
                                        <p:strVal val="visible"/>
                                      </p:to>
                                    </p:set>
                                    <p:animEffect transition="in" filter="randombar(horizontal)">
                                      <p:cBhvr>
                                        <p:cTn id="52" dur="500"/>
                                        <p:tgtEl>
                                          <p:spTgt spid="1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2">
                                            <p:txEl>
                                              <p:pRg st="10" end="10"/>
                                            </p:txEl>
                                          </p:spTgt>
                                        </p:tgtEl>
                                        <p:attrNameLst>
                                          <p:attrName>style.visibility</p:attrName>
                                        </p:attrNameLst>
                                      </p:cBhvr>
                                      <p:to>
                                        <p:strVal val="visible"/>
                                      </p:to>
                                    </p:set>
                                    <p:animEffect transition="in" filter="randombar(horizontal)">
                                      <p:cBhvr>
                                        <p:cTn id="57" dur="500"/>
                                        <p:tgtEl>
                                          <p:spTgt spid="1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2">
                                            <p:txEl>
                                              <p:pRg st="11" end="11"/>
                                            </p:txEl>
                                          </p:spTgt>
                                        </p:tgtEl>
                                        <p:attrNameLst>
                                          <p:attrName>style.visibility</p:attrName>
                                        </p:attrNameLst>
                                      </p:cBhvr>
                                      <p:to>
                                        <p:strVal val="visible"/>
                                      </p:to>
                                    </p:set>
                                    <p:animEffect transition="in" filter="randombar(horizontal)">
                                      <p:cBhvr>
                                        <p:cTn id="62" dur="500"/>
                                        <p:tgtEl>
                                          <p:spTgt spid="1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12">
                                            <p:txEl>
                                              <p:pRg st="12" end="12"/>
                                            </p:txEl>
                                          </p:spTgt>
                                        </p:tgtEl>
                                        <p:attrNameLst>
                                          <p:attrName>style.visibility</p:attrName>
                                        </p:attrNameLst>
                                      </p:cBhvr>
                                      <p:to>
                                        <p:strVal val="visible"/>
                                      </p:to>
                                    </p:set>
                                    <p:animEffect transition="in" filter="randombar(horizontal)">
                                      <p:cBhvr>
                                        <p:cTn id="67" dur="500"/>
                                        <p:tgtEl>
                                          <p:spTgt spid="1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2">
                                            <p:txEl>
                                              <p:pRg st="13" end="13"/>
                                            </p:txEl>
                                          </p:spTgt>
                                        </p:tgtEl>
                                        <p:attrNameLst>
                                          <p:attrName>style.visibility</p:attrName>
                                        </p:attrNameLst>
                                      </p:cBhvr>
                                      <p:to>
                                        <p:strVal val="visible"/>
                                      </p:to>
                                    </p:set>
                                    <p:animEffect transition="in" filter="randombar(horizontal)">
                                      <p:cBhvr>
                                        <p:cTn id="72" dur="500"/>
                                        <p:tgtEl>
                                          <p:spTgt spid="1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2">
                                            <p:txEl>
                                              <p:pRg st="14" end="14"/>
                                            </p:txEl>
                                          </p:spTgt>
                                        </p:tgtEl>
                                        <p:attrNameLst>
                                          <p:attrName>style.visibility</p:attrName>
                                        </p:attrNameLst>
                                      </p:cBhvr>
                                      <p:to>
                                        <p:strVal val="visible"/>
                                      </p:to>
                                    </p:set>
                                    <p:animEffect transition="in" filter="randombar(horizontal)">
                                      <p:cBhvr>
                                        <p:cTn id="77" dur="500"/>
                                        <p:tgtEl>
                                          <p:spTgt spid="12">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12">
                                            <p:txEl>
                                              <p:pRg st="15" end="15"/>
                                            </p:txEl>
                                          </p:spTgt>
                                        </p:tgtEl>
                                        <p:attrNameLst>
                                          <p:attrName>style.visibility</p:attrName>
                                        </p:attrNameLst>
                                      </p:cBhvr>
                                      <p:to>
                                        <p:strVal val="visible"/>
                                      </p:to>
                                    </p:set>
                                    <p:animEffect transition="in" filter="randombar(horizontal)">
                                      <p:cBhvr>
                                        <p:cTn id="82" dur="500"/>
                                        <p:tgtEl>
                                          <p:spTgt spid="12">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12">
                                            <p:txEl>
                                              <p:pRg st="16" end="16"/>
                                            </p:txEl>
                                          </p:spTgt>
                                        </p:tgtEl>
                                        <p:attrNameLst>
                                          <p:attrName>style.visibility</p:attrName>
                                        </p:attrNameLst>
                                      </p:cBhvr>
                                      <p:to>
                                        <p:strVal val="visible"/>
                                      </p:to>
                                    </p:set>
                                    <p:animEffect transition="in" filter="randombar(horizontal)">
                                      <p:cBhvr>
                                        <p:cTn id="87" dur="500"/>
                                        <p:tgtEl>
                                          <p:spTgt spid="12">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12">
                                            <p:txEl>
                                              <p:pRg st="17" end="17"/>
                                            </p:txEl>
                                          </p:spTgt>
                                        </p:tgtEl>
                                        <p:attrNameLst>
                                          <p:attrName>style.visibility</p:attrName>
                                        </p:attrNameLst>
                                      </p:cBhvr>
                                      <p:to>
                                        <p:strVal val="visible"/>
                                      </p:to>
                                    </p:set>
                                    <p:animEffect transition="in" filter="randombar(horizontal)">
                                      <p:cBhvr>
                                        <p:cTn id="92" dur="500"/>
                                        <p:tgtEl>
                                          <p:spTgt spid="12">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nodeType="clickEffect">
                                  <p:stCondLst>
                                    <p:cond delay="0"/>
                                  </p:stCondLst>
                                  <p:childTnLst>
                                    <p:set>
                                      <p:cBhvr>
                                        <p:cTn id="96" dur="1" fill="hold">
                                          <p:stCondLst>
                                            <p:cond delay="0"/>
                                          </p:stCondLst>
                                        </p:cTn>
                                        <p:tgtEl>
                                          <p:spTgt spid="12">
                                            <p:txEl>
                                              <p:pRg st="18" end="18"/>
                                            </p:txEl>
                                          </p:spTgt>
                                        </p:tgtEl>
                                        <p:attrNameLst>
                                          <p:attrName>style.visibility</p:attrName>
                                        </p:attrNameLst>
                                      </p:cBhvr>
                                      <p:to>
                                        <p:strVal val="visible"/>
                                      </p:to>
                                    </p:set>
                                    <p:animEffect transition="in" filter="randombar(horizontal)">
                                      <p:cBhvr>
                                        <p:cTn id="97" dur="500"/>
                                        <p:tgtEl>
                                          <p:spTgt spid="12">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12">
                                            <p:txEl>
                                              <p:pRg st="19" end="19"/>
                                            </p:txEl>
                                          </p:spTgt>
                                        </p:tgtEl>
                                        <p:attrNameLst>
                                          <p:attrName>style.visibility</p:attrName>
                                        </p:attrNameLst>
                                      </p:cBhvr>
                                      <p:to>
                                        <p:strVal val="visible"/>
                                      </p:to>
                                    </p:set>
                                    <p:animEffect transition="in" filter="randombar(horizontal)">
                                      <p:cBhvr>
                                        <p:cTn id="102" dur="500"/>
                                        <p:tgtEl>
                                          <p:spTgt spid="12">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mediacall" presetSubtype="0" fill="hold" nodeType="clickEffect">
                                  <p:stCondLst>
                                    <p:cond delay="0"/>
                                  </p:stCondLst>
                                  <p:childTnLst>
                                    <p:cmd type="call" cmd="playFrom(0.0)">
                                      <p:cBhvr>
                                        <p:cTn id="106" dur="469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DIAGRAM OF BRANCH BALANCING</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034" y="1251012"/>
            <a:ext cx="8458200" cy="4844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Slide 20.mp3">
            <a:hlinkClick r:id="" action="ppaction://media"/>
            <a:extLst>
              <a:ext uri="{FF2B5EF4-FFF2-40B4-BE49-F238E27FC236}">
                <a16:creationId xmlns:a16="http://schemas.microsoft.com/office/drawing/2014/main" id="{D43315C8-3AB7-7BB5-68A3-33A9F5E56A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0" y="5410200"/>
            <a:ext cx="812800" cy="812800"/>
          </a:xfrm>
          <a:prstGeom prst="rect">
            <a:avLst/>
          </a:prstGeom>
        </p:spPr>
      </p:pic>
    </p:spTree>
    <p:extLst>
      <p:ext uri="{BB962C8B-B14F-4D97-AF65-F5344CB8AC3E}">
        <p14:creationId xmlns:p14="http://schemas.microsoft.com/office/powerpoint/2010/main" val="27795448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8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BRANCH BALANCING</a:t>
            </a:r>
          </a:p>
        </p:txBody>
      </p:sp>
      <p:sp>
        <p:nvSpPr>
          <p:cNvPr id="6" name="Content Placeholder 2"/>
          <p:cNvSpPr>
            <a:spLocks noGrp="1"/>
          </p:cNvSpPr>
          <p:nvPr>
            <p:ph idx="1"/>
          </p:nvPr>
        </p:nvSpPr>
        <p:spPr>
          <a:xfrm>
            <a:off x="266998" y="1264920"/>
            <a:ext cx="9364421" cy="4526280"/>
          </a:xfrm>
        </p:spPr>
        <p:txBody>
          <a:bodyPr>
            <a:noAutofit/>
          </a:bodyPr>
          <a:lstStyle/>
          <a:p>
            <a:pPr marL="0" indent="0" algn="just">
              <a:buNone/>
            </a:pPr>
            <a:r>
              <a:rPr lang="en-US" sz="2600" dirty="0">
                <a:latin typeface="Arial" panose="020B0604020202020204" pitchFamily="34" charset="0"/>
                <a:cs typeface="Arial" panose="020B0604020202020204" pitchFamily="34" charset="0"/>
              </a:rPr>
              <a:t>1.  Measure air flow for all branches outlet using direct 	reading hood (A, B &amp; C) and calculate the percentage.</a:t>
            </a:r>
          </a:p>
          <a:p>
            <a:pPr marL="0" indent="0" algn="just">
              <a:buNone/>
            </a:pPr>
            <a:r>
              <a:rPr lang="en-US" sz="2600" dirty="0">
                <a:latin typeface="Arial" panose="020B0604020202020204" pitchFamily="34" charset="0"/>
                <a:cs typeface="Arial" panose="020B0604020202020204" pitchFamily="34" charset="0"/>
              </a:rPr>
              <a:t>2. After calculating the percentage, refer to the least 	percentage. If the least favored is Branch C, keep 	in fully 	open position and the second least is Brach B, close 	the 	Branch B until the two 	branches are within the specified 	tolerance then proceed to the next branch.</a:t>
            </a:r>
          </a:p>
          <a:p>
            <a:pPr marL="0" indent="0" algn="just">
              <a:buNone/>
            </a:pPr>
            <a:r>
              <a:rPr lang="en-US" sz="2600" dirty="0">
                <a:latin typeface="Arial" panose="020B0604020202020204" pitchFamily="34" charset="0"/>
                <a:cs typeface="Arial" panose="020B0604020202020204" pitchFamily="34" charset="0"/>
              </a:rPr>
              <a:t>3.  The remaining terminals in branch A should be regulated 	in 	turn to specified, they are already balance.</a:t>
            </a:r>
          </a:p>
          <a:p>
            <a:pPr marL="0" indent="0" algn="just">
              <a:buNone/>
            </a:pPr>
            <a:r>
              <a:rPr lang="en-US" sz="2600" dirty="0">
                <a:latin typeface="Arial" panose="020B0604020202020204" pitchFamily="34" charset="0"/>
                <a:cs typeface="Arial" panose="020B0604020202020204" pitchFamily="34" charset="0"/>
              </a:rPr>
              <a:t>4.   Branches A and B are treated in the same way as 	Branch 	C.</a:t>
            </a:r>
          </a:p>
        </p:txBody>
      </p:sp>
      <p:pic>
        <p:nvPicPr>
          <p:cNvPr id="2" name=" Slide 21.mp3">
            <a:hlinkClick r:id="" action="ppaction://media"/>
            <a:extLst>
              <a:ext uri="{FF2B5EF4-FFF2-40B4-BE49-F238E27FC236}">
                <a16:creationId xmlns:a16="http://schemas.microsoft.com/office/drawing/2014/main" id="{5954E1B7-85E5-5381-FE90-3C9379A2539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5257800"/>
            <a:ext cx="812800" cy="812800"/>
          </a:xfrm>
          <a:prstGeom prst="rect">
            <a:avLst/>
          </a:prstGeom>
        </p:spPr>
      </p:pic>
    </p:spTree>
    <p:extLst>
      <p:ext uri="{BB962C8B-B14F-4D97-AF65-F5344CB8AC3E}">
        <p14:creationId xmlns:p14="http://schemas.microsoft.com/office/powerpoint/2010/main" val="3300139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383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81000"/>
            <a:ext cx="9361792"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STEP 3 : TERMINAL BALANCING</a:t>
            </a:r>
          </a:p>
        </p:txBody>
      </p:sp>
      <p:sp>
        <p:nvSpPr>
          <p:cNvPr id="6" name="Content Placeholder 2"/>
          <p:cNvSpPr>
            <a:spLocks noGrp="1"/>
          </p:cNvSpPr>
          <p:nvPr>
            <p:ph idx="1"/>
          </p:nvPr>
        </p:nvSpPr>
        <p:spPr>
          <a:xfrm>
            <a:off x="269625" y="1524000"/>
            <a:ext cx="9361793" cy="2133600"/>
          </a:xfrm>
        </p:spPr>
        <p:txBody>
          <a:bodyPr>
            <a:normAutofit/>
          </a:bodyPr>
          <a:lstStyle/>
          <a:p>
            <a:pPr marL="0" indent="0" algn="just">
              <a:buNone/>
            </a:pPr>
            <a:r>
              <a:rPr lang="en-US" dirty="0"/>
              <a:t>	</a:t>
            </a:r>
            <a:r>
              <a:rPr lang="en-US" sz="2800" dirty="0">
                <a:latin typeface="Arial" panose="020B0604020202020204" pitchFamily="34" charset="0"/>
                <a:cs typeface="Arial" panose="020B0604020202020204" pitchFamily="34" charset="0"/>
              </a:rPr>
              <a:t>The third task is to balance the terminal to each other using direct reading hood. This is performed in a similar  manner to the branch balancing procedure.</a:t>
            </a:r>
          </a:p>
          <a:p>
            <a:pPr marL="0" indent="0" algn="just">
              <a:buNone/>
            </a:pPr>
            <a:endParaRPr lang="en-US" dirty="0"/>
          </a:p>
        </p:txBody>
      </p:sp>
    </p:spTree>
    <p:extLst>
      <p:ext uri="{BB962C8B-B14F-4D97-AF65-F5344CB8AC3E}">
        <p14:creationId xmlns:p14="http://schemas.microsoft.com/office/powerpoint/2010/main" val="23651948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DIAGRAM OF TERMINAL BALANCING</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150819"/>
            <a:ext cx="7706645" cy="28115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8" name="Content Placeholder 3"/>
          <p:cNvGraphicFramePr>
            <a:graphicFrameLocks noGrp="1"/>
          </p:cNvGraphicFramePr>
          <p:nvPr>
            <p:ph idx="1"/>
            <p:extLst>
              <p:ext uri="{D42A27DB-BD31-4B8C-83A1-F6EECF244321}">
                <p14:modId xmlns:p14="http://schemas.microsoft.com/office/powerpoint/2010/main" val="2668170639"/>
              </p:ext>
            </p:extLst>
          </p:nvPr>
        </p:nvGraphicFramePr>
        <p:xfrm>
          <a:off x="2362200" y="4191000"/>
          <a:ext cx="4860779" cy="1843645"/>
        </p:xfrm>
        <a:graphic>
          <a:graphicData uri="http://schemas.openxmlformats.org/drawingml/2006/table">
            <a:tbl>
              <a:tblPr firstRow="1" firstCol="1" bandRow="1">
                <a:tableStyleId>{5C22544A-7EE6-4342-B048-85BDC9FD1C3A}</a:tableStyleId>
              </a:tblPr>
              <a:tblGrid>
                <a:gridCol w="867996">
                  <a:extLst>
                    <a:ext uri="{9D8B030D-6E8A-4147-A177-3AD203B41FA5}">
                      <a16:colId xmlns:a16="http://schemas.microsoft.com/office/drawing/2014/main" val="20000"/>
                    </a:ext>
                  </a:extLst>
                </a:gridCol>
                <a:gridCol w="1128395">
                  <a:extLst>
                    <a:ext uri="{9D8B030D-6E8A-4147-A177-3AD203B41FA5}">
                      <a16:colId xmlns:a16="http://schemas.microsoft.com/office/drawing/2014/main" val="20001"/>
                    </a:ext>
                  </a:extLst>
                </a:gridCol>
                <a:gridCol w="1128395">
                  <a:extLst>
                    <a:ext uri="{9D8B030D-6E8A-4147-A177-3AD203B41FA5}">
                      <a16:colId xmlns:a16="http://schemas.microsoft.com/office/drawing/2014/main" val="20002"/>
                    </a:ext>
                  </a:extLst>
                </a:gridCol>
                <a:gridCol w="1735993">
                  <a:extLst>
                    <a:ext uri="{9D8B030D-6E8A-4147-A177-3AD203B41FA5}">
                      <a16:colId xmlns:a16="http://schemas.microsoft.com/office/drawing/2014/main" val="20003"/>
                    </a:ext>
                  </a:extLst>
                </a:gridCol>
              </a:tblGrid>
              <a:tr h="398410">
                <a:tc>
                  <a:txBody>
                    <a:bodyPr/>
                    <a:lstStyle/>
                    <a:p>
                      <a:pPr marL="0" marR="0" algn="ctr">
                        <a:lnSpc>
                          <a:spcPct val="107000"/>
                        </a:lnSpc>
                        <a:spcBef>
                          <a:spcPts val="0"/>
                        </a:spcBef>
                        <a:spcAft>
                          <a:spcPts val="0"/>
                        </a:spcAft>
                      </a:pPr>
                      <a:r>
                        <a:rPr lang="en-US" sz="1300" dirty="0">
                          <a:effectLst/>
                        </a:rPr>
                        <a:t>OUTLET NO.</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dirty="0">
                          <a:effectLst/>
                        </a:rPr>
                        <a:t>DESIGN (L/S)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dirty="0">
                          <a:effectLst/>
                        </a:rPr>
                        <a:t>ACTUAL (L/S)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dirty="0">
                          <a:effectLst/>
                        </a:rPr>
                        <a:t>PERCENTAGE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extLst>
                  <a:ext uri="{0D108BD9-81ED-4DB2-BD59-A6C34878D82A}">
                    <a16:rowId xmlns:a16="http://schemas.microsoft.com/office/drawing/2014/main" val="10000"/>
                  </a:ext>
                </a:extLst>
              </a:tr>
              <a:tr h="204341">
                <a:tc>
                  <a:txBody>
                    <a:bodyPr/>
                    <a:lstStyle/>
                    <a:p>
                      <a:pPr marL="0" marR="0" algn="ctr">
                        <a:lnSpc>
                          <a:spcPct val="107000"/>
                        </a:lnSpc>
                        <a:spcBef>
                          <a:spcPts val="0"/>
                        </a:spcBef>
                        <a:spcAft>
                          <a:spcPts val="0"/>
                        </a:spcAft>
                      </a:pPr>
                      <a:r>
                        <a:rPr lang="en-US" sz="1300">
                          <a:effectLst/>
                        </a:rPr>
                        <a:t>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150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dirty="0">
                          <a:effectLst/>
                        </a:rPr>
                        <a:t>75 %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extLst>
                  <a:ext uri="{0D108BD9-81ED-4DB2-BD59-A6C34878D82A}">
                    <a16:rowId xmlns:a16="http://schemas.microsoft.com/office/drawing/2014/main" val="10001"/>
                  </a:ext>
                </a:extLst>
              </a:tr>
              <a:tr h="204341">
                <a:tc>
                  <a:txBody>
                    <a:bodyPr/>
                    <a:lstStyle/>
                    <a:p>
                      <a:pPr marL="0" marR="0" algn="ctr">
                        <a:lnSpc>
                          <a:spcPct val="107000"/>
                        </a:lnSpc>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160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dirty="0">
                          <a:effectLst/>
                        </a:rPr>
                        <a:t>80 %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extLst>
                  <a:ext uri="{0D108BD9-81ED-4DB2-BD59-A6C34878D82A}">
                    <a16:rowId xmlns:a16="http://schemas.microsoft.com/office/drawing/2014/main" val="10002"/>
                  </a:ext>
                </a:extLst>
              </a:tr>
              <a:tr h="204341">
                <a:tc>
                  <a:txBody>
                    <a:bodyPr/>
                    <a:lstStyle/>
                    <a:p>
                      <a:pPr marL="0" marR="0" algn="ctr">
                        <a:lnSpc>
                          <a:spcPct val="107000"/>
                        </a:lnSpc>
                        <a:spcBef>
                          <a:spcPts val="0"/>
                        </a:spcBef>
                        <a:spcAft>
                          <a:spcPts val="0"/>
                        </a:spcAft>
                      </a:pPr>
                      <a:r>
                        <a:rPr lang="en-US" sz="13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dirty="0">
                          <a:effectLst/>
                        </a:rPr>
                        <a:t>200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dirty="0">
                          <a:effectLst/>
                        </a:rPr>
                        <a:t>100 %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extLst>
                  <a:ext uri="{0D108BD9-81ED-4DB2-BD59-A6C34878D82A}">
                    <a16:rowId xmlns:a16="http://schemas.microsoft.com/office/drawing/2014/main" val="10003"/>
                  </a:ext>
                </a:extLst>
              </a:tr>
              <a:tr h="204341">
                <a:tc>
                  <a:txBody>
                    <a:bodyPr/>
                    <a:lstStyle/>
                    <a:p>
                      <a:pPr marL="0" marR="0" algn="ctr">
                        <a:lnSpc>
                          <a:spcPct val="107000"/>
                        </a:lnSpc>
                        <a:spcBef>
                          <a:spcPts val="0"/>
                        </a:spcBef>
                        <a:spcAft>
                          <a:spcPts val="0"/>
                        </a:spcAft>
                      </a:pPr>
                      <a:r>
                        <a:rPr lang="en-US" sz="1300">
                          <a:effectLst/>
                        </a:rPr>
                        <a:t>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235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118 %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extLst>
                  <a:ext uri="{0D108BD9-81ED-4DB2-BD59-A6C34878D82A}">
                    <a16:rowId xmlns:a16="http://schemas.microsoft.com/office/drawing/2014/main" val="10004"/>
                  </a:ext>
                </a:extLst>
              </a:tr>
              <a:tr h="204341">
                <a:tc>
                  <a:txBody>
                    <a:bodyPr/>
                    <a:lstStyle/>
                    <a:p>
                      <a:pPr marL="0" marR="0" algn="ctr">
                        <a:lnSpc>
                          <a:spcPct val="107000"/>
                        </a:lnSpc>
                        <a:spcBef>
                          <a:spcPts val="0"/>
                        </a:spcBef>
                        <a:spcAft>
                          <a:spcPts val="0"/>
                        </a:spcAft>
                      </a:pPr>
                      <a:r>
                        <a:rPr lang="en-US" sz="1300">
                          <a:effectLst/>
                        </a:rPr>
                        <a:t>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240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120 %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extLst>
                  <a:ext uri="{0D108BD9-81ED-4DB2-BD59-A6C34878D82A}">
                    <a16:rowId xmlns:a16="http://schemas.microsoft.com/office/drawing/2014/main" val="10005"/>
                  </a:ext>
                </a:extLst>
              </a:tr>
              <a:tr h="204341">
                <a:tc>
                  <a:txBody>
                    <a:bodyPr/>
                    <a:lstStyle/>
                    <a:p>
                      <a:pPr marL="0" marR="0" algn="ctr">
                        <a:lnSpc>
                          <a:spcPct val="107000"/>
                        </a:lnSpc>
                        <a:spcBef>
                          <a:spcPts val="0"/>
                        </a:spcBef>
                        <a:spcAft>
                          <a:spcPts val="0"/>
                        </a:spcAft>
                      </a:pPr>
                      <a:r>
                        <a:rPr lang="en-US" sz="1300">
                          <a:effectLst/>
                        </a:rPr>
                        <a:t>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250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a:effectLst/>
                        </a:rPr>
                        <a:t>125 %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extLst>
                  <a:ext uri="{0D108BD9-81ED-4DB2-BD59-A6C34878D82A}">
                    <a16:rowId xmlns:a16="http://schemas.microsoft.com/office/drawing/2014/main" val="10006"/>
                  </a:ext>
                </a:extLst>
              </a:tr>
              <a:tr h="204341">
                <a:tc>
                  <a:txBody>
                    <a:bodyPr/>
                    <a:lstStyle/>
                    <a:p>
                      <a:pPr marL="0" marR="0" algn="ctr">
                        <a:lnSpc>
                          <a:spcPct val="107000"/>
                        </a:lnSpc>
                        <a:spcBef>
                          <a:spcPts val="0"/>
                        </a:spcBef>
                        <a:spcAft>
                          <a:spcPts val="0"/>
                        </a:spcAft>
                      </a:pPr>
                      <a:r>
                        <a:rPr lang="en-US" sz="1300">
                          <a:effectLst/>
                        </a:rPr>
                        <a:t>TOTAL</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dirty="0">
                          <a:solidFill>
                            <a:srgbClr val="C00000"/>
                          </a:solidFill>
                          <a:effectLst/>
                        </a:rPr>
                        <a:t>1200</a:t>
                      </a:r>
                      <a:endParaRPr lang="en-US"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dirty="0">
                          <a:solidFill>
                            <a:srgbClr val="C00000"/>
                          </a:solidFill>
                          <a:effectLst/>
                        </a:rPr>
                        <a:t>1235</a:t>
                      </a:r>
                      <a:endParaRPr lang="en-US"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tc>
                  <a:txBody>
                    <a:bodyPr/>
                    <a:lstStyle/>
                    <a:p>
                      <a:pPr marL="0" marR="0" algn="ctr">
                        <a:lnSpc>
                          <a:spcPct val="107000"/>
                        </a:lnSpc>
                        <a:spcBef>
                          <a:spcPts val="0"/>
                        </a:spcBef>
                        <a:spcAft>
                          <a:spcPts val="0"/>
                        </a:spcAft>
                      </a:pPr>
                      <a:r>
                        <a:rPr lang="en-US" sz="1300" dirty="0">
                          <a:solidFill>
                            <a:srgbClr val="C00000"/>
                          </a:solidFill>
                          <a:effectLst/>
                        </a:rPr>
                        <a:t>103 %</a:t>
                      </a:r>
                      <a:endParaRPr lang="en-US"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8120" marR="78120" marT="0" marB="0"/>
                </a:tc>
                <a:extLst>
                  <a:ext uri="{0D108BD9-81ED-4DB2-BD59-A6C34878D82A}">
                    <a16:rowId xmlns:a16="http://schemas.microsoft.com/office/drawing/2014/main" val="10007"/>
                  </a:ext>
                </a:extLst>
              </a:tr>
            </a:tbl>
          </a:graphicData>
        </a:graphic>
      </p:graphicFrame>
      <p:pic>
        <p:nvPicPr>
          <p:cNvPr id="2" name="Slide 22.mp3">
            <a:hlinkClick r:id="" action="ppaction://media"/>
            <a:extLst>
              <a:ext uri="{FF2B5EF4-FFF2-40B4-BE49-F238E27FC236}">
                <a16:creationId xmlns:a16="http://schemas.microsoft.com/office/drawing/2014/main" id="{9FB1D5D9-27B9-0881-F6BF-7A3C4F662A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0" y="5410200"/>
            <a:ext cx="812800" cy="812800"/>
          </a:xfrm>
          <a:prstGeom prst="rect">
            <a:avLst/>
          </a:prstGeom>
        </p:spPr>
      </p:pic>
    </p:spTree>
    <p:extLst>
      <p:ext uri="{BB962C8B-B14F-4D97-AF65-F5344CB8AC3E}">
        <p14:creationId xmlns:p14="http://schemas.microsoft.com/office/powerpoint/2010/main" val="4149146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33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PERCENTAGE OF DESIGN AIRFLOW</a:t>
            </a:r>
          </a:p>
        </p:txBody>
      </p:sp>
      <mc:AlternateContent xmlns:mc="http://schemas.openxmlformats.org/markup-compatibility/2006">
        <mc:Choice xmlns:a14="http://schemas.microsoft.com/office/drawing/2010/main" Requires="a14">
          <p:sp>
            <p:nvSpPr>
              <p:cNvPr id="9" name="Content Placeholder 2"/>
              <p:cNvSpPr>
                <a:spLocks noGrp="1"/>
              </p:cNvSpPr>
              <p:nvPr>
                <p:ph idx="1"/>
              </p:nvPr>
            </p:nvSpPr>
            <p:spPr>
              <a:xfrm>
                <a:off x="363412" y="1295400"/>
                <a:ext cx="9174219" cy="4572317"/>
              </a:xfrm>
            </p:spPr>
            <p:txBody>
              <a:bodyPr>
                <a:normAutofit fontScale="62500" lnSpcReduction="20000"/>
              </a:bodyPr>
              <a:lstStyle/>
              <a:p>
                <a:pPr marL="0" indent="0" algn="just">
                  <a:buNone/>
                </a:pPr>
                <a:r>
                  <a:rPr lang="en-US" sz="3400" dirty="0">
                    <a:solidFill>
                      <a:srgbClr val="47CFFF"/>
                    </a:solidFill>
                  </a:rPr>
                  <a:t>	</a:t>
                </a:r>
                <a:r>
                  <a:rPr lang="en-US" sz="3800" dirty="0">
                    <a:solidFill>
                      <a:srgbClr val="0070C0"/>
                    </a:solidFill>
                    <a:latin typeface="Arial" panose="020B0604020202020204" pitchFamily="34" charset="0"/>
                    <a:cs typeface="Arial" panose="020B0604020202020204" pitchFamily="34" charset="0"/>
                  </a:rPr>
                  <a:t>Calculate the percentage (%) of design airflow for each outlet where the actual flow is 250 L/s and design is 200 L/s.</a:t>
                </a:r>
              </a:p>
              <a:p>
                <a:pPr marL="0" indent="0">
                  <a:buNone/>
                </a:pPr>
                <a:endParaRPr lang="en-US" sz="3800" i="1" dirty="0">
                  <a:solidFill>
                    <a:srgbClr val="0070C0"/>
                  </a:solidFill>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𝑃𝑒𝑟𝑐𝑒𝑛𝑡𝑎𝑔𝑒</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𝐴𝑐𝑡𝑢𝑎𝑙</m:t>
                          </m:r>
                        </m:num>
                        <m:den>
                          <m:r>
                            <a:rPr lang="en-US" i="1">
                              <a:latin typeface="Cambria Math" panose="02040503050406030204" pitchFamily="18" charset="0"/>
                            </a:rPr>
                            <m:t>𝐷𝑒𝑠𝑖𝑔𝑛</m:t>
                          </m:r>
                        </m:den>
                      </m:f>
                    </m:oMath>
                  </m:oMathPara>
                </a14:m>
                <a:endParaRPr lang="en-US" dirty="0"/>
              </a:p>
              <a:p>
                <a:pPr marL="0" indent="0">
                  <a:buNone/>
                </a:pPr>
                <a:endParaRPr lang="en-US" dirty="0"/>
              </a:p>
              <a:p>
                <a:pPr marL="0" indent="0">
                  <a:buNone/>
                </a:pPr>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𝑃𝑒𝑟𝑐𝑒𝑛𝑡𝑎𝑔𝑒</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250 </m:t>
                        </m:r>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𝑠</m:t>
                        </m:r>
                      </m:num>
                      <m:den>
                        <m:r>
                          <a:rPr lang="en-US" i="1">
                            <a:latin typeface="Cambria Math" panose="02040503050406030204" pitchFamily="18" charset="0"/>
                          </a:rPr>
                          <m:t>200 </m:t>
                        </m:r>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𝑠</m:t>
                        </m:r>
                      </m:den>
                    </m:f>
                  </m:oMath>
                </a14:m>
                <a:r>
                  <a:rPr lang="en-US" dirty="0"/>
                  <a:t> </a:t>
                </a:r>
                <a:r>
                  <a:rPr lang="en-US" sz="2900" i="1" dirty="0">
                    <a:latin typeface="Cambria Math" panose="02040503050406030204" pitchFamily="18" charset="0"/>
                  </a:rPr>
                  <a:t>x 100</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=125 %</m:t>
                      </m:r>
                    </m:oMath>
                  </m:oMathPara>
                </a14:m>
                <a:endParaRPr lang="en-US" dirty="0">
                  <a:solidFill>
                    <a:srgbClr val="FF0000"/>
                  </a:solidFill>
                </a:endParaRPr>
              </a:p>
              <a:p>
                <a:pPr marL="0" indent="0" algn="just">
                  <a:buNone/>
                </a:pPr>
                <a:endParaRPr lang="en-US" sz="3400" dirty="0">
                  <a:solidFill>
                    <a:srgbClr val="FF0000"/>
                  </a:solidFill>
                </a:endParaRPr>
              </a:p>
              <a:p>
                <a:pPr marL="0" indent="0" algn="just">
                  <a:buNone/>
                </a:pPr>
                <a:r>
                  <a:rPr lang="en-US" sz="3400" dirty="0">
                    <a:solidFill>
                      <a:srgbClr val="47CFFF"/>
                    </a:solidFill>
                  </a:rPr>
                  <a:t>	</a:t>
                </a:r>
                <a:r>
                  <a:rPr lang="en-US" sz="3800" dirty="0">
                    <a:solidFill>
                      <a:srgbClr val="0070C0"/>
                    </a:solidFill>
                    <a:latin typeface="Arial" panose="020B0604020202020204" pitchFamily="34" charset="0"/>
                    <a:cs typeface="Arial" panose="020B0604020202020204" pitchFamily="34" charset="0"/>
                  </a:rPr>
                  <a:t>The outlets are renumbered in their degree of percentage of design from the lowest to the highest as shown in the following example (based on Figure 2):</a:t>
                </a:r>
              </a:p>
              <a:p>
                <a:pPr marL="0" indent="0">
                  <a:buNone/>
                </a:pPr>
                <a:endParaRPr lang="en-US" dirty="0"/>
              </a:p>
            </p:txBody>
          </p:sp>
        </mc:Choice>
        <mc:Fallback>
          <p:sp>
            <p:nvSpPr>
              <p:cNvPr id="9" name="Content Placeholder 2"/>
              <p:cNvSpPr>
                <a:spLocks noGrp="1" noRot="1" noChangeAspect="1" noMove="1" noResize="1" noEditPoints="1" noAdjustHandles="1" noChangeArrowheads="1" noChangeShapeType="1" noTextEdit="1"/>
              </p:cNvSpPr>
              <p:nvPr>
                <p:ph idx="1"/>
              </p:nvPr>
            </p:nvSpPr>
            <p:spPr>
              <a:xfrm>
                <a:off x="363412" y="1295400"/>
                <a:ext cx="9174219" cy="4572317"/>
              </a:xfrm>
              <a:blipFill>
                <a:blip r:embed="rId5"/>
                <a:stretch>
                  <a:fillRect l="-967" t="-2493" r="-967"/>
                </a:stretch>
              </a:blipFill>
            </p:spPr>
            <p:txBody>
              <a:bodyPr/>
              <a:lstStyle/>
              <a:p>
                <a:r>
                  <a:rPr lang="en-US">
                    <a:noFill/>
                  </a:rPr>
                  <a:t> </a:t>
                </a:r>
              </a:p>
            </p:txBody>
          </p:sp>
        </mc:Fallback>
      </mc:AlternateContent>
      <p:pic>
        <p:nvPicPr>
          <p:cNvPr id="2" name="Slide 23.mp3">
            <a:hlinkClick r:id="" action="ppaction://media"/>
            <a:extLst>
              <a:ext uri="{FF2B5EF4-FFF2-40B4-BE49-F238E27FC236}">
                <a16:creationId xmlns:a16="http://schemas.microsoft.com/office/drawing/2014/main" id="{2667FA8B-6047-D1BA-0C59-EF98C363180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0" y="5257800"/>
            <a:ext cx="812800" cy="812800"/>
          </a:xfrm>
          <a:prstGeom prst="rect">
            <a:avLst/>
          </a:prstGeom>
        </p:spPr>
      </p:pic>
    </p:spTree>
    <p:extLst>
      <p:ext uri="{BB962C8B-B14F-4D97-AF65-F5344CB8AC3E}">
        <p14:creationId xmlns:p14="http://schemas.microsoft.com/office/powerpoint/2010/main" val="35956916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9" dur="5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4" dur="500"/>
                                        <p:tgtEl>
                                          <p:spTgt spid="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9" dur="500"/>
                                        <p:tgtEl>
                                          <p:spTgt spid="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randombar(horizontal)">
                                      <p:cBhvr>
                                        <p:cTn id="34" dur="500"/>
                                        <p:tgtEl>
                                          <p:spTgt spid="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317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FIRST STEP</a:t>
            </a:r>
          </a:p>
        </p:txBody>
      </p:sp>
      <p:sp>
        <p:nvSpPr>
          <p:cNvPr id="7" name="Content Placeholder 2"/>
          <p:cNvSpPr>
            <a:spLocks noGrp="1"/>
          </p:cNvSpPr>
          <p:nvPr>
            <p:ph idx="1"/>
          </p:nvPr>
        </p:nvSpPr>
        <p:spPr>
          <a:xfrm>
            <a:off x="269627" y="1646237"/>
            <a:ext cx="9361792" cy="3992563"/>
          </a:xfrm>
        </p:spPr>
        <p:txBody>
          <a:bodyPr>
            <a:normAutofit/>
          </a:bodyPr>
          <a:lstStyle/>
          <a:p>
            <a:pPr marL="0" indent="0" algn="just">
              <a:buNone/>
            </a:pPr>
            <a:r>
              <a:rPr lang="en-US" sz="3500" dirty="0">
                <a:solidFill>
                  <a:srgbClr val="47CFFF"/>
                </a:solidFill>
              </a:rPr>
              <a:t>	</a:t>
            </a:r>
            <a:r>
              <a:rPr lang="en-US" sz="2800" dirty="0">
                <a:latin typeface="Arial" panose="020B0604020202020204" pitchFamily="34" charset="0"/>
                <a:cs typeface="Arial" panose="020B0604020202020204" pitchFamily="34" charset="0"/>
              </a:rPr>
              <a:t>The damper for outlet number 3, the lowest percentage of design, is not adjusted. The damper for outlet number 6, the next lowest percentage of design, is adjusted until the airflow volume decreases to about 155 l/s.  Outlet number 6 airflow volume should then come up to about 155 l/s. This should be verified by measurement, and these two outlets (3 and 6) should be in balance.</a:t>
            </a:r>
          </a:p>
          <a:p>
            <a:pPr marL="0" indent="0">
              <a:buNone/>
            </a:pPr>
            <a:endParaRPr lang="en-US" dirty="0"/>
          </a:p>
        </p:txBody>
      </p:sp>
      <p:pic>
        <p:nvPicPr>
          <p:cNvPr id="2" name="Slide 24.mp3">
            <a:hlinkClick r:id="" action="ppaction://media"/>
            <a:extLst>
              <a:ext uri="{FF2B5EF4-FFF2-40B4-BE49-F238E27FC236}">
                <a16:creationId xmlns:a16="http://schemas.microsoft.com/office/drawing/2014/main" id="{0ED3664E-DEBE-E8C3-1ED8-2884C2613A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5232400"/>
            <a:ext cx="812800" cy="812800"/>
          </a:xfrm>
          <a:prstGeom prst="rect">
            <a:avLst/>
          </a:prstGeom>
        </p:spPr>
      </p:pic>
    </p:spTree>
    <p:extLst>
      <p:ext uri="{BB962C8B-B14F-4D97-AF65-F5344CB8AC3E}">
        <p14:creationId xmlns:p14="http://schemas.microsoft.com/office/powerpoint/2010/main" val="1744812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44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SECOND STEP</a:t>
            </a:r>
          </a:p>
        </p:txBody>
      </p:sp>
      <p:sp>
        <p:nvSpPr>
          <p:cNvPr id="6" name="Content Placeholder 2"/>
          <p:cNvSpPr>
            <a:spLocks noGrp="1"/>
          </p:cNvSpPr>
          <p:nvPr>
            <p:ph idx="1"/>
          </p:nvPr>
        </p:nvSpPr>
        <p:spPr>
          <a:xfrm>
            <a:off x="269626" y="1828800"/>
            <a:ext cx="9361793" cy="2743200"/>
          </a:xfrm>
        </p:spPr>
        <p:txBody>
          <a:bodyPr/>
          <a:lstStyle/>
          <a:p>
            <a:pPr marL="0" indent="0" algn="just">
              <a:buNone/>
            </a:pPr>
            <a:r>
              <a:rPr lang="en-US" dirty="0"/>
              <a:t>	</a:t>
            </a:r>
            <a:r>
              <a:rPr lang="en-US" sz="2800" dirty="0">
                <a:latin typeface="Arial" panose="020B0604020202020204" pitchFamily="34" charset="0"/>
                <a:cs typeface="Arial" panose="020B0604020202020204" pitchFamily="34" charset="0"/>
              </a:rPr>
              <a:t>Outlet number 2, which is the next lowest percentage of design, is adjusted down to about 170 l/s . Outlets 3 and 6 should then come up to near 170 l/s and number 6 should be measured to verify this. Outlet numbers 3, 6 and 2 should all be basically in balance.</a:t>
            </a:r>
          </a:p>
          <a:p>
            <a:pPr marL="0" indent="0">
              <a:buNone/>
            </a:pPr>
            <a:endParaRPr lang="en-US" dirty="0"/>
          </a:p>
        </p:txBody>
      </p:sp>
      <p:pic>
        <p:nvPicPr>
          <p:cNvPr id="2" name="Slide 25.mp3">
            <a:hlinkClick r:id="" action="ppaction://media"/>
            <a:extLst>
              <a:ext uri="{FF2B5EF4-FFF2-40B4-BE49-F238E27FC236}">
                <a16:creationId xmlns:a16="http://schemas.microsoft.com/office/drawing/2014/main" id="{6D526008-E6AF-6937-078E-F4E5CC7C5C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5257800"/>
            <a:ext cx="812800" cy="812800"/>
          </a:xfrm>
          <a:prstGeom prst="rect">
            <a:avLst/>
          </a:prstGeom>
        </p:spPr>
      </p:pic>
    </p:spTree>
    <p:extLst>
      <p:ext uri="{BB962C8B-B14F-4D97-AF65-F5344CB8AC3E}">
        <p14:creationId xmlns:p14="http://schemas.microsoft.com/office/powerpoint/2010/main" val="1764550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TEST FORMS</a:t>
            </a:r>
          </a:p>
        </p:txBody>
      </p:sp>
      <p:graphicFrame>
        <p:nvGraphicFramePr>
          <p:cNvPr id="7" name="Object 6"/>
          <p:cNvGraphicFramePr>
            <a:graphicFrameLocks noChangeAspect="1"/>
          </p:cNvGraphicFramePr>
          <p:nvPr>
            <p:extLst>
              <p:ext uri="{D42A27DB-BD31-4B8C-83A1-F6EECF244321}">
                <p14:modId xmlns:p14="http://schemas.microsoft.com/office/powerpoint/2010/main" val="2422049701"/>
              </p:ext>
            </p:extLst>
          </p:nvPr>
        </p:nvGraphicFramePr>
        <p:xfrm>
          <a:off x="5192010" y="1113492"/>
          <a:ext cx="3444875" cy="4458483"/>
        </p:xfrm>
        <a:graphic>
          <a:graphicData uri="http://schemas.openxmlformats.org/presentationml/2006/ole">
            <mc:AlternateContent xmlns:mc="http://schemas.openxmlformats.org/markup-compatibility/2006">
              <mc:Choice xmlns:v="urn:schemas-microsoft-com:vml" Requires="v">
                <p:oleObj name="Acrobat Document" r:id="rId5" imgW="5829075" imgH="7543506" progId="AcroExch.Document.DC">
                  <p:embed/>
                </p:oleObj>
              </mc:Choice>
              <mc:Fallback>
                <p:oleObj name="Acrobat Document" r:id="rId5" imgW="5829075" imgH="7543506" progId="AcroExch.Document.DC">
                  <p:embed/>
                  <p:pic>
                    <p:nvPicPr>
                      <p:cNvPr id="0" name=""/>
                      <p:cNvPicPr/>
                      <p:nvPr/>
                    </p:nvPicPr>
                    <p:blipFill>
                      <a:blip r:embed="rId6"/>
                      <a:stretch>
                        <a:fillRect/>
                      </a:stretch>
                    </p:blipFill>
                    <p:spPr>
                      <a:xfrm>
                        <a:off x="5192010" y="1113492"/>
                        <a:ext cx="3444875" cy="4458483"/>
                      </a:xfrm>
                      <a:prstGeom prst="rect">
                        <a:avLst/>
                      </a:prstGeom>
                      <a:ln w="28575">
                        <a:solidFill>
                          <a:srgbClr val="00B0F0"/>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88285600"/>
              </p:ext>
            </p:extLst>
          </p:nvPr>
        </p:nvGraphicFramePr>
        <p:xfrm>
          <a:off x="630427" y="1102983"/>
          <a:ext cx="3452995" cy="4468992"/>
        </p:xfrm>
        <a:graphic>
          <a:graphicData uri="http://schemas.openxmlformats.org/presentationml/2006/ole">
            <mc:AlternateContent xmlns:mc="http://schemas.openxmlformats.org/markup-compatibility/2006">
              <mc:Choice xmlns:v="urn:schemas-microsoft-com:vml" Requires="v">
                <p:oleObj name="Acrobat Document" r:id="rId7" imgW="5829075" imgH="7543506" progId="AcroExch.Document.DC">
                  <p:embed/>
                </p:oleObj>
              </mc:Choice>
              <mc:Fallback>
                <p:oleObj name="Acrobat Document" r:id="rId7" imgW="5829075" imgH="7543506" progId="AcroExch.Document.DC">
                  <p:embed/>
                  <p:pic>
                    <p:nvPicPr>
                      <p:cNvPr id="0" name=""/>
                      <p:cNvPicPr/>
                      <p:nvPr/>
                    </p:nvPicPr>
                    <p:blipFill>
                      <a:blip r:embed="rId8"/>
                      <a:stretch>
                        <a:fillRect/>
                      </a:stretch>
                    </p:blipFill>
                    <p:spPr>
                      <a:xfrm>
                        <a:off x="630427" y="1102983"/>
                        <a:ext cx="3452995" cy="4468992"/>
                      </a:xfrm>
                      <a:prstGeom prst="rect">
                        <a:avLst/>
                      </a:prstGeom>
                      <a:solidFill>
                        <a:srgbClr val="ECFD13"/>
                      </a:solidFill>
                      <a:ln w="28575">
                        <a:solidFill>
                          <a:srgbClr val="00B0F0"/>
                        </a:solidFill>
                      </a:ln>
                    </p:spPr>
                  </p:pic>
                </p:oleObj>
              </mc:Fallback>
            </mc:AlternateContent>
          </a:graphicData>
        </a:graphic>
      </p:graphicFrame>
      <p:sp>
        <p:nvSpPr>
          <p:cNvPr id="9" name="Rectangle 8"/>
          <p:cNvSpPr/>
          <p:nvPr/>
        </p:nvSpPr>
        <p:spPr>
          <a:xfrm>
            <a:off x="4778830" y="5711068"/>
            <a:ext cx="4271234"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AHU-Functional Performance Testing</a:t>
            </a:r>
          </a:p>
        </p:txBody>
      </p:sp>
      <p:sp>
        <p:nvSpPr>
          <p:cNvPr id="10" name="Rectangle 9"/>
          <p:cNvSpPr/>
          <p:nvPr/>
        </p:nvSpPr>
        <p:spPr>
          <a:xfrm>
            <a:off x="552553" y="5622865"/>
            <a:ext cx="360874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AHU-PFT- Equipment Checklist</a:t>
            </a:r>
          </a:p>
        </p:txBody>
      </p:sp>
      <p:pic>
        <p:nvPicPr>
          <p:cNvPr id="2" name="Slide 26.mp3">
            <a:hlinkClick r:id="" action="ppaction://media"/>
            <a:extLst>
              <a:ext uri="{FF2B5EF4-FFF2-40B4-BE49-F238E27FC236}">
                <a16:creationId xmlns:a16="http://schemas.microsoft.com/office/drawing/2014/main" id="{2E6BE1AA-C7B7-3C7B-34D7-1EE3EE8A410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915939" y="5176084"/>
            <a:ext cx="812800" cy="812800"/>
          </a:xfrm>
          <a:prstGeom prst="rect">
            <a:avLst/>
          </a:prstGeom>
        </p:spPr>
      </p:pic>
    </p:spTree>
    <p:extLst>
      <p:ext uri="{BB962C8B-B14F-4D97-AF65-F5344CB8AC3E}">
        <p14:creationId xmlns:p14="http://schemas.microsoft.com/office/powerpoint/2010/main" val="1030798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71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bldLst>
      <p:bldP spid="5"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TEST FORMS</a:t>
            </a:r>
          </a:p>
        </p:txBody>
      </p:sp>
      <p:sp>
        <p:nvSpPr>
          <p:cNvPr id="9" name="Rectangle 8"/>
          <p:cNvSpPr/>
          <p:nvPr/>
        </p:nvSpPr>
        <p:spPr>
          <a:xfrm>
            <a:off x="653620" y="5804218"/>
            <a:ext cx="3429208"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AHU-PFT-Equipment Start-Up</a:t>
            </a:r>
          </a:p>
        </p:txBody>
      </p:sp>
      <p:sp>
        <p:nvSpPr>
          <p:cNvPr id="10" name="Rectangle 9"/>
          <p:cNvSpPr/>
          <p:nvPr/>
        </p:nvSpPr>
        <p:spPr>
          <a:xfrm>
            <a:off x="6382510" y="5808100"/>
            <a:ext cx="171078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Duct Traverse</a:t>
            </a:r>
          </a:p>
        </p:txBody>
      </p:sp>
      <p:graphicFrame>
        <p:nvGraphicFramePr>
          <p:cNvPr id="11" name="Object 10"/>
          <p:cNvGraphicFramePr>
            <a:graphicFrameLocks noChangeAspect="1"/>
          </p:cNvGraphicFramePr>
          <p:nvPr>
            <p:extLst>
              <p:ext uri="{D42A27DB-BD31-4B8C-83A1-F6EECF244321}">
                <p14:modId xmlns:p14="http://schemas.microsoft.com/office/powerpoint/2010/main" val="1404674348"/>
              </p:ext>
            </p:extLst>
          </p:nvPr>
        </p:nvGraphicFramePr>
        <p:xfrm>
          <a:off x="1006325" y="1124543"/>
          <a:ext cx="3444875" cy="4458483"/>
        </p:xfrm>
        <a:graphic>
          <a:graphicData uri="http://schemas.openxmlformats.org/presentationml/2006/ole">
            <mc:AlternateContent xmlns:mc="http://schemas.openxmlformats.org/markup-compatibility/2006">
              <mc:Choice xmlns:v="urn:schemas-microsoft-com:vml" Requires="v">
                <p:oleObj name="Acrobat Document" r:id="rId5" imgW="5829075" imgH="7543506" progId="AcroExch.Document.11">
                  <p:embed/>
                </p:oleObj>
              </mc:Choice>
              <mc:Fallback>
                <p:oleObj name="Acrobat Document" r:id="rId5" imgW="5829075" imgH="7543506" progId="AcroExch.Document.11">
                  <p:embed/>
                  <p:pic>
                    <p:nvPicPr>
                      <p:cNvPr id="0" name=""/>
                      <p:cNvPicPr/>
                      <p:nvPr/>
                    </p:nvPicPr>
                    <p:blipFill>
                      <a:blip r:embed="rId6"/>
                      <a:stretch>
                        <a:fillRect/>
                      </a:stretch>
                    </p:blipFill>
                    <p:spPr>
                      <a:xfrm>
                        <a:off x="1006325" y="1124543"/>
                        <a:ext cx="3444875" cy="4458483"/>
                      </a:xfrm>
                      <a:prstGeom prst="rect">
                        <a:avLst/>
                      </a:prstGeom>
                      <a:ln w="28575">
                        <a:solidFill>
                          <a:srgbClr val="00B0F0"/>
                        </a:solid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38103114"/>
              </p:ext>
            </p:extLst>
          </p:nvPr>
        </p:nvGraphicFramePr>
        <p:xfrm>
          <a:off x="5515468" y="1155269"/>
          <a:ext cx="3444875" cy="4459288"/>
        </p:xfrm>
        <a:graphic>
          <a:graphicData uri="http://schemas.openxmlformats.org/presentationml/2006/ole">
            <mc:AlternateContent xmlns:mc="http://schemas.openxmlformats.org/markup-compatibility/2006">
              <mc:Choice xmlns:v="urn:schemas-microsoft-com:vml" Requires="v">
                <p:oleObj name="Acrobat Document" r:id="rId7" imgW="5829075" imgH="7543506" progId="AcroExch.Document.DC">
                  <p:embed/>
                </p:oleObj>
              </mc:Choice>
              <mc:Fallback>
                <p:oleObj name="Acrobat Document" r:id="rId7" imgW="5829075" imgH="7543506" progId="AcroExch.Document.DC">
                  <p:embed/>
                  <p:pic>
                    <p:nvPicPr>
                      <p:cNvPr id="0" name=""/>
                      <p:cNvPicPr/>
                      <p:nvPr/>
                    </p:nvPicPr>
                    <p:blipFill>
                      <a:blip r:embed="rId8"/>
                      <a:stretch>
                        <a:fillRect/>
                      </a:stretch>
                    </p:blipFill>
                    <p:spPr>
                      <a:xfrm>
                        <a:off x="5515468" y="1155269"/>
                        <a:ext cx="3444875" cy="4459288"/>
                      </a:xfrm>
                      <a:prstGeom prst="rect">
                        <a:avLst/>
                      </a:prstGeom>
                      <a:ln w="28575">
                        <a:solidFill>
                          <a:srgbClr val="00B0F0"/>
                        </a:solidFill>
                      </a:ln>
                    </p:spPr>
                  </p:pic>
                </p:oleObj>
              </mc:Fallback>
            </mc:AlternateContent>
          </a:graphicData>
        </a:graphic>
      </p:graphicFrame>
      <p:pic>
        <p:nvPicPr>
          <p:cNvPr id="2" name="Slide 27.mp3">
            <a:hlinkClick r:id="" action="ppaction://media"/>
            <a:extLst>
              <a:ext uri="{FF2B5EF4-FFF2-40B4-BE49-F238E27FC236}">
                <a16:creationId xmlns:a16="http://schemas.microsoft.com/office/drawing/2014/main" id="{939B834B-CAC4-4FE6-0CBF-D6FBB04922B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906000" y="5176084"/>
            <a:ext cx="812800" cy="812800"/>
          </a:xfrm>
          <a:prstGeom prst="rect">
            <a:avLst/>
          </a:prstGeom>
        </p:spPr>
      </p:pic>
    </p:spTree>
    <p:extLst>
      <p:ext uri="{BB962C8B-B14F-4D97-AF65-F5344CB8AC3E}">
        <p14:creationId xmlns:p14="http://schemas.microsoft.com/office/powerpoint/2010/main" val="16018198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46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TEST FORMS</a:t>
            </a:r>
          </a:p>
        </p:txBody>
      </p:sp>
      <p:sp>
        <p:nvSpPr>
          <p:cNvPr id="10" name="Rectangle 9"/>
          <p:cNvSpPr/>
          <p:nvPr/>
        </p:nvSpPr>
        <p:spPr>
          <a:xfrm>
            <a:off x="3602305" y="5771175"/>
            <a:ext cx="2245038"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Terminal Summary</a:t>
            </a:r>
          </a:p>
        </p:txBody>
      </p:sp>
      <p:graphicFrame>
        <p:nvGraphicFramePr>
          <p:cNvPr id="8" name="Object 7"/>
          <p:cNvGraphicFramePr>
            <a:graphicFrameLocks noChangeAspect="1"/>
          </p:cNvGraphicFramePr>
          <p:nvPr>
            <p:extLst>
              <p:ext uri="{D42A27DB-BD31-4B8C-83A1-F6EECF244321}">
                <p14:modId xmlns:p14="http://schemas.microsoft.com/office/powerpoint/2010/main" val="699575915"/>
              </p:ext>
            </p:extLst>
          </p:nvPr>
        </p:nvGraphicFramePr>
        <p:xfrm>
          <a:off x="2971800" y="1226263"/>
          <a:ext cx="3429000" cy="4437937"/>
        </p:xfrm>
        <a:graphic>
          <a:graphicData uri="http://schemas.openxmlformats.org/presentationml/2006/ole">
            <mc:AlternateContent xmlns:mc="http://schemas.openxmlformats.org/markup-compatibility/2006">
              <mc:Choice xmlns:v="urn:schemas-microsoft-com:vml" Requires="v">
                <p:oleObj name="Acrobat Document" r:id="rId5" imgW="5829075" imgH="7543506" progId="AcroExch.Document.11">
                  <p:embed/>
                </p:oleObj>
              </mc:Choice>
              <mc:Fallback>
                <p:oleObj name="Acrobat Document" r:id="rId5" imgW="5829075" imgH="7543506" progId="AcroExch.Document.11">
                  <p:embed/>
                  <p:pic>
                    <p:nvPicPr>
                      <p:cNvPr id="0" name=""/>
                      <p:cNvPicPr/>
                      <p:nvPr/>
                    </p:nvPicPr>
                    <p:blipFill>
                      <a:blip r:embed="rId6"/>
                      <a:stretch>
                        <a:fillRect/>
                      </a:stretch>
                    </p:blipFill>
                    <p:spPr>
                      <a:xfrm>
                        <a:off x="2971800" y="1226263"/>
                        <a:ext cx="3429000" cy="4437937"/>
                      </a:xfrm>
                      <a:prstGeom prst="rect">
                        <a:avLst/>
                      </a:prstGeom>
                      <a:ln w="28575">
                        <a:solidFill>
                          <a:srgbClr val="00B0F0"/>
                        </a:solidFill>
                      </a:ln>
                    </p:spPr>
                  </p:pic>
                </p:oleObj>
              </mc:Fallback>
            </mc:AlternateContent>
          </a:graphicData>
        </a:graphic>
      </p:graphicFrame>
      <p:pic>
        <p:nvPicPr>
          <p:cNvPr id="2" name="Slide 28.mp3">
            <a:hlinkClick r:id="" action="ppaction://media"/>
            <a:extLst>
              <a:ext uri="{FF2B5EF4-FFF2-40B4-BE49-F238E27FC236}">
                <a16:creationId xmlns:a16="http://schemas.microsoft.com/office/drawing/2014/main" id="{B54CA4D7-08C5-6194-2CC4-6B1EE8586D4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02687" y="4958375"/>
            <a:ext cx="812800" cy="812800"/>
          </a:xfrm>
          <a:prstGeom prst="rect">
            <a:avLst/>
          </a:prstGeom>
        </p:spPr>
      </p:pic>
    </p:spTree>
    <p:extLst>
      <p:ext uri="{BB962C8B-B14F-4D97-AF65-F5344CB8AC3E}">
        <p14:creationId xmlns:p14="http://schemas.microsoft.com/office/powerpoint/2010/main" val="4102920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9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INTRODUCTION</a:t>
            </a:r>
          </a:p>
        </p:txBody>
      </p:sp>
      <p:sp>
        <p:nvSpPr>
          <p:cNvPr id="10" name="Rectangle 8"/>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DB008623-869C-4558-AD49-B4EB043463F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11595" y="1752600"/>
            <a:ext cx="8282810" cy="3539430"/>
          </a:xfrm>
          <a:prstGeom prst="rect">
            <a:avLst/>
          </a:prstGeom>
        </p:spPr>
        <p:txBody>
          <a:bodyPr wrap="square">
            <a:spAutoFit/>
          </a:bodyPr>
          <a:lstStyle/>
          <a:p>
            <a:pPr algn="just"/>
            <a:r>
              <a:rPr lang="en-US" sz="3200" dirty="0">
                <a:latin typeface="Arial" panose="020B0604020202020204" pitchFamily="34" charset="0"/>
                <a:cs typeface="Arial" panose="020B0604020202020204" pitchFamily="34" charset="0"/>
              </a:rPr>
              <a:t>Test procedures (in compliance with the project Specification) shall be performed in accordance with the NATIONAL ENVIRONMENTAL BALANCING BUREAU (NEBB) publication “Procedural Standards for Testing, Adjusting and Balancing of Environmental Systems”.</a:t>
            </a:r>
          </a:p>
        </p:txBody>
      </p:sp>
      <p:pic>
        <p:nvPicPr>
          <p:cNvPr id="3" name="Slide 3.mp3">
            <a:hlinkClick r:id="" action="ppaction://media"/>
            <a:extLst>
              <a:ext uri="{FF2B5EF4-FFF2-40B4-BE49-F238E27FC236}">
                <a16:creationId xmlns:a16="http://schemas.microsoft.com/office/drawing/2014/main" id="{F3C62A10-D9A9-B8BD-0F8A-D2DB859895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5486400"/>
            <a:ext cx="812800" cy="812800"/>
          </a:xfrm>
          <a:prstGeom prst="rect">
            <a:avLst/>
          </a:prstGeom>
        </p:spPr>
      </p:pic>
    </p:spTree>
    <p:extLst>
      <p:ext uri="{BB962C8B-B14F-4D97-AF65-F5344CB8AC3E}">
        <p14:creationId xmlns:p14="http://schemas.microsoft.com/office/powerpoint/2010/main" val="3512024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27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5"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FINAL TEST</a:t>
            </a:r>
          </a:p>
        </p:txBody>
      </p:sp>
      <p:sp>
        <p:nvSpPr>
          <p:cNvPr id="7" name="Content Placeholder 2"/>
          <p:cNvSpPr>
            <a:spLocks noGrp="1"/>
          </p:cNvSpPr>
          <p:nvPr>
            <p:ph idx="1"/>
          </p:nvPr>
        </p:nvSpPr>
        <p:spPr>
          <a:xfrm>
            <a:off x="269626" y="1143000"/>
            <a:ext cx="9361793" cy="4983163"/>
          </a:xfrm>
        </p:spPr>
        <p:txBody>
          <a:bodyPr>
            <a:normAutofit/>
          </a:bodyPr>
          <a:lstStyle/>
          <a:p>
            <a:pPr marL="0" indent="0" algn="just">
              <a:buNone/>
            </a:pPr>
            <a:r>
              <a:rPr lang="en-US" dirty="0"/>
              <a:t>	</a:t>
            </a:r>
            <a:r>
              <a:rPr lang="en-US" sz="2600" dirty="0">
                <a:latin typeface="Arial" panose="020B0604020202020204" pitchFamily="34" charset="0"/>
                <a:cs typeface="Arial" panose="020B0604020202020204" pitchFamily="34" charset="0"/>
              </a:rPr>
              <a:t>After all balancing adjustments have been completed, final reading shall be taken. This will include a retest of amperage, voltage, static pressure, and rpm of the supply air fan. Final terminal readings will already have been taken. These results will be submitted and shall represent the exact condition of the system when the TAB technician completed the job. </a:t>
            </a:r>
            <a:r>
              <a:rPr lang="en-US" sz="2600" u="sng" dirty="0">
                <a:latin typeface="Arial" panose="020B0604020202020204" pitchFamily="34" charset="0"/>
                <a:cs typeface="Arial" panose="020B0604020202020204" pitchFamily="34" charset="0"/>
              </a:rPr>
              <a:t>The system will be considered balanced when the airflow of each terminal is plus or minus 10% of the design airflow</a:t>
            </a:r>
            <a:r>
              <a:rPr lang="en-US" sz="2600" dirty="0">
                <a:latin typeface="Arial" panose="020B0604020202020204" pitchFamily="34" charset="0"/>
                <a:cs typeface="Arial" panose="020B0604020202020204" pitchFamily="34" charset="0"/>
              </a:rPr>
              <a:t>, unless there are condition beyond the TAB firm. All deficiencies shall be outline on the report. </a:t>
            </a:r>
            <a:r>
              <a:rPr lang="en-US" sz="2600" u="sng" dirty="0">
                <a:latin typeface="Arial" panose="020B0604020202020204" pitchFamily="34" charset="0"/>
                <a:cs typeface="Arial" panose="020B0604020202020204" pitchFamily="34" charset="0"/>
              </a:rPr>
              <a:t>At this point, all the damper shall be marked for ease of resetting in case of tempering. </a:t>
            </a:r>
            <a:r>
              <a:rPr lang="en-US" sz="2600" dirty="0">
                <a:latin typeface="Arial" panose="020B0604020202020204" pitchFamily="34" charset="0"/>
                <a:cs typeface="Arial" panose="020B0604020202020204" pitchFamily="34" charset="0"/>
              </a:rPr>
              <a:t>Operation of automatic controls shall be checked and verified.</a:t>
            </a:r>
            <a:endParaRPr lang="en-US" sz="2600" u="sng" dirty="0">
              <a:latin typeface="Arial" panose="020B0604020202020204" pitchFamily="34" charset="0"/>
              <a:cs typeface="Arial" panose="020B0604020202020204" pitchFamily="34" charset="0"/>
            </a:endParaRPr>
          </a:p>
        </p:txBody>
      </p:sp>
      <p:pic>
        <p:nvPicPr>
          <p:cNvPr id="2" name="Slide 29.mp3">
            <a:hlinkClick r:id="" action="ppaction://media"/>
            <a:extLst>
              <a:ext uri="{FF2B5EF4-FFF2-40B4-BE49-F238E27FC236}">
                <a16:creationId xmlns:a16="http://schemas.microsoft.com/office/drawing/2014/main" id="{9E9A3231-3DA3-8511-ECD8-F0B1C551D1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4953000"/>
            <a:ext cx="812800" cy="812800"/>
          </a:xfrm>
          <a:prstGeom prst="rect">
            <a:avLst/>
          </a:prstGeom>
        </p:spPr>
      </p:pic>
    </p:spTree>
    <p:extLst>
      <p:ext uri="{BB962C8B-B14F-4D97-AF65-F5344CB8AC3E}">
        <p14:creationId xmlns:p14="http://schemas.microsoft.com/office/powerpoint/2010/main" val="3445044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42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ACCEPTANCE CRITERIA</a:t>
            </a:r>
          </a:p>
        </p:txBody>
      </p:sp>
      <p:sp>
        <p:nvSpPr>
          <p:cNvPr id="6" name="Content Placeholder 2"/>
          <p:cNvSpPr>
            <a:spLocks noGrp="1"/>
          </p:cNvSpPr>
          <p:nvPr>
            <p:ph idx="1"/>
          </p:nvPr>
        </p:nvSpPr>
        <p:spPr>
          <a:xfrm>
            <a:off x="303488" y="1161329"/>
            <a:ext cx="9296400" cy="3535363"/>
          </a:xfrm>
        </p:spPr>
        <p:txBody>
          <a:bodyPr>
            <a:normAutofit fontScale="25000" lnSpcReduction="20000"/>
          </a:bodyPr>
          <a:lstStyle/>
          <a:p>
            <a:pPr marL="0" indent="0" algn="just">
              <a:buNone/>
            </a:pPr>
            <a:r>
              <a:rPr lang="en-US" dirty="0">
                <a:solidFill>
                  <a:srgbClr val="47CFFF"/>
                </a:solidFill>
              </a:rPr>
              <a:t>	</a:t>
            </a:r>
            <a:r>
              <a:rPr lang="en-US" sz="10400" dirty="0">
                <a:latin typeface="Arial" panose="020B0604020202020204" pitchFamily="34" charset="0"/>
                <a:cs typeface="Arial" panose="020B0604020202020204" pitchFamily="34" charset="0"/>
              </a:rPr>
              <a:t>The systems will be considered balanced in accordance with NEBB Procedural Standards for Testing, Adjusting, and Balancing of Environmental Systems when the following conditions are satisfied:  </a:t>
            </a:r>
          </a:p>
          <a:p>
            <a:pPr marL="0" indent="0" algn="just">
              <a:buNone/>
            </a:pPr>
            <a:endParaRPr lang="en-US" sz="10400" dirty="0">
              <a:latin typeface="Arial" panose="020B0604020202020204" pitchFamily="34" charset="0"/>
              <a:cs typeface="Arial" panose="020B0604020202020204" pitchFamily="34" charset="0"/>
            </a:endParaRPr>
          </a:p>
          <a:p>
            <a:pPr marL="0" indent="0" algn="just">
              <a:buNone/>
            </a:pPr>
            <a:r>
              <a:rPr lang="en-US" sz="10400" dirty="0">
                <a:latin typeface="Arial" panose="020B0604020202020204" pitchFamily="34" charset="0"/>
                <a:cs typeface="Arial" panose="020B0604020202020204" pitchFamily="34" charset="0"/>
              </a:rPr>
              <a:t>1.  All measured airflow quantities are within ± 10 percent of the 	design quantities unless there are reasons beyond the 	control 	of the NEBB Certified TAB Firm. Deficiencies shall be 	noted 	in The TAB report.  </a:t>
            </a:r>
          </a:p>
          <a:p>
            <a:pPr marL="0" indent="0" algn="just">
              <a:buNone/>
            </a:pPr>
            <a:endParaRPr lang="en-US" sz="10400" dirty="0">
              <a:latin typeface="Arial" panose="020B0604020202020204" pitchFamily="34" charset="0"/>
              <a:cs typeface="Arial" panose="020B0604020202020204" pitchFamily="34" charset="0"/>
            </a:endParaRPr>
          </a:p>
          <a:p>
            <a:pPr marL="0" indent="0">
              <a:buNone/>
            </a:pPr>
            <a:r>
              <a:rPr lang="en-US" sz="10400" dirty="0">
                <a:latin typeface="Arial" panose="020B0604020202020204" pitchFamily="34" charset="0"/>
                <a:cs typeface="Arial" panose="020B0604020202020204" pitchFamily="34" charset="0"/>
              </a:rPr>
              <a:t>2.  There is at least one direct path with fully open dampers from the 	fan to an air inlet or outlet.  Additionally, if a system contains 	branch dampers, there will be at least one wide-open path 	downstream of every adjusted branch damper.  </a:t>
            </a:r>
          </a:p>
          <a:p>
            <a:pPr marL="0" indent="0" algn="just">
              <a:buNone/>
            </a:pPr>
            <a:endParaRPr lang="en-US" dirty="0"/>
          </a:p>
          <a:p>
            <a:pPr marL="0" indent="0" algn="just">
              <a:buNone/>
            </a:pPr>
            <a:r>
              <a:rPr lang="en-US" dirty="0"/>
              <a:t>	</a:t>
            </a:r>
          </a:p>
        </p:txBody>
      </p:sp>
      <p:pic>
        <p:nvPicPr>
          <p:cNvPr id="2" name="Slide 30.mp3">
            <a:hlinkClick r:id="" action="ppaction://media"/>
            <a:extLst>
              <a:ext uri="{FF2B5EF4-FFF2-40B4-BE49-F238E27FC236}">
                <a16:creationId xmlns:a16="http://schemas.microsoft.com/office/drawing/2014/main" id="{F8FD4074-B2B8-5603-C015-B402A7A37F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4696692"/>
            <a:ext cx="812800" cy="812800"/>
          </a:xfrm>
          <a:prstGeom prst="rect">
            <a:avLst/>
          </a:prstGeom>
        </p:spPr>
      </p:pic>
    </p:spTree>
    <p:extLst>
      <p:ext uri="{BB962C8B-B14F-4D97-AF65-F5344CB8AC3E}">
        <p14:creationId xmlns:p14="http://schemas.microsoft.com/office/powerpoint/2010/main" val="23648550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401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PERFORMANCE TEST</a:t>
            </a:r>
          </a:p>
        </p:txBody>
      </p:sp>
      <p:sp>
        <p:nvSpPr>
          <p:cNvPr id="7" name="Content Placeholder 2"/>
          <p:cNvSpPr>
            <a:spLocks noGrp="1"/>
          </p:cNvSpPr>
          <p:nvPr>
            <p:ph idx="1"/>
          </p:nvPr>
        </p:nvSpPr>
        <p:spPr>
          <a:xfrm>
            <a:off x="269626" y="1371600"/>
            <a:ext cx="9361793" cy="4297363"/>
          </a:xfrm>
        </p:spPr>
        <p:txBody>
          <a:bodyPr>
            <a:normAutofit/>
          </a:bodyPr>
          <a:lstStyle/>
          <a:p>
            <a:pPr marL="0" indent="0" algn="just">
              <a:buNone/>
            </a:pPr>
            <a:r>
              <a:rPr lang="en-US" sz="2800" dirty="0">
                <a:solidFill>
                  <a:srgbClr val="47CFFF"/>
                </a:solidFill>
              </a:rPr>
              <a:t>	</a:t>
            </a:r>
            <a:r>
              <a:rPr lang="en-US" sz="2800" dirty="0">
                <a:latin typeface="Arial" panose="020B0604020202020204" pitchFamily="34" charset="0"/>
                <a:cs typeface="Arial" panose="020B0604020202020204" pitchFamily="34" charset="0"/>
              </a:rPr>
              <a:t>After aforementioned air system and water system balancing are completed, all temperatures shall be measured and recorded on the relevant Test Report Forms.</a:t>
            </a:r>
          </a:p>
          <a:p>
            <a:pPr marL="0" indent="0" algn="just">
              <a:buNone/>
            </a:pPr>
            <a:r>
              <a:rPr lang="en-US" sz="2800" dirty="0">
                <a:latin typeface="Arial" panose="020B0604020202020204" pitchFamily="34" charset="0"/>
                <a:cs typeface="Arial" panose="020B0604020202020204" pitchFamily="34" charset="0"/>
              </a:rPr>
              <a:t>	1. Chilled water temperature entering and leaving.</a:t>
            </a:r>
          </a:p>
          <a:p>
            <a:pPr marL="0" indent="0" algn="just">
              <a:buNone/>
            </a:pPr>
            <a:r>
              <a:rPr lang="en-US" sz="2800" dirty="0">
                <a:latin typeface="Arial" panose="020B0604020202020204" pitchFamily="34" charset="0"/>
                <a:cs typeface="Arial" panose="020B0604020202020204" pitchFamily="34" charset="0"/>
              </a:rPr>
              <a:t>	2. Ambient air temperature, dry bulb and wet bulb</a:t>
            </a:r>
          </a:p>
          <a:p>
            <a:pPr marL="0" indent="0" algn="just">
              <a:buNone/>
            </a:pPr>
            <a:r>
              <a:rPr lang="en-US" sz="2800" dirty="0">
                <a:latin typeface="Arial" panose="020B0604020202020204" pitchFamily="34" charset="0"/>
                <a:cs typeface="Arial" panose="020B0604020202020204" pitchFamily="34" charset="0"/>
              </a:rPr>
              <a:t>	3. Return air temperature, dry bulb and wet bulb.</a:t>
            </a:r>
          </a:p>
          <a:p>
            <a:pPr marL="0" indent="0" algn="just">
              <a:buNone/>
            </a:pPr>
            <a:r>
              <a:rPr lang="en-US" sz="2800" dirty="0">
                <a:latin typeface="Arial" panose="020B0604020202020204" pitchFamily="34" charset="0"/>
                <a:cs typeface="Arial" panose="020B0604020202020204" pitchFamily="34" charset="0"/>
              </a:rPr>
              <a:t>	4. Air temperature, dry bulb and wet bulb, 	     		 	entering and leaving cooling coils</a:t>
            </a:r>
          </a:p>
          <a:p>
            <a:pPr marL="0" indent="0" algn="just">
              <a:buNone/>
            </a:pPr>
            <a:endParaRPr lang="en-US" sz="2800" dirty="0"/>
          </a:p>
          <a:p>
            <a:pPr marL="0" indent="0" algn="just">
              <a:buNone/>
            </a:pPr>
            <a:endParaRPr lang="en-US" dirty="0"/>
          </a:p>
          <a:p>
            <a:pPr marL="0" indent="0" algn="just">
              <a:buNone/>
            </a:pPr>
            <a:endParaRPr lang="en-US" dirty="0"/>
          </a:p>
        </p:txBody>
      </p:sp>
      <p:pic>
        <p:nvPicPr>
          <p:cNvPr id="2" name="Slide 31.mp3">
            <a:hlinkClick r:id="" action="ppaction://media"/>
            <a:extLst>
              <a:ext uri="{FF2B5EF4-FFF2-40B4-BE49-F238E27FC236}">
                <a16:creationId xmlns:a16="http://schemas.microsoft.com/office/drawing/2014/main" id="{6FBC71CB-604F-A1FC-2134-4FD41A7F2E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4905859"/>
            <a:ext cx="812800" cy="812800"/>
          </a:xfrm>
          <a:prstGeom prst="rect">
            <a:avLst/>
          </a:prstGeom>
        </p:spPr>
      </p:pic>
    </p:spTree>
    <p:extLst>
      <p:ext uri="{BB962C8B-B14F-4D97-AF65-F5344CB8AC3E}">
        <p14:creationId xmlns:p14="http://schemas.microsoft.com/office/powerpoint/2010/main" val="40220221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4" dur="500"/>
                                        <p:tgtEl>
                                          <p:spTgt spid="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50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FINAL TEST, INSPECTION AND ACCEPTANCE</a:t>
            </a:r>
          </a:p>
        </p:txBody>
      </p:sp>
      <p:sp>
        <p:nvSpPr>
          <p:cNvPr id="6" name="Content Placeholder 2"/>
          <p:cNvSpPr>
            <a:spLocks noGrp="1"/>
          </p:cNvSpPr>
          <p:nvPr>
            <p:ph idx="1"/>
          </p:nvPr>
        </p:nvSpPr>
        <p:spPr>
          <a:xfrm>
            <a:off x="269626" y="1524000"/>
            <a:ext cx="9174219" cy="2620963"/>
          </a:xfrm>
        </p:spPr>
        <p:txBody>
          <a:bodyPr/>
          <a:lstStyle/>
          <a:p>
            <a:pPr marL="0" indent="0" algn="just">
              <a:buNone/>
            </a:pPr>
            <a:r>
              <a:rPr lang="en-US" dirty="0">
                <a:solidFill>
                  <a:srgbClr val="47CFFF"/>
                </a:solidFill>
              </a:rPr>
              <a:t>	</a:t>
            </a:r>
            <a:r>
              <a:rPr lang="en-US" sz="2800" dirty="0">
                <a:latin typeface="Arial" panose="020B0604020202020204" pitchFamily="34" charset="0"/>
                <a:cs typeface="Arial" panose="020B0604020202020204" pitchFamily="34" charset="0"/>
              </a:rPr>
              <a:t>All final tests and inspection required for acceptance of the aforementioned work shall be done and rechecked in the presence of the client’s representative at random selections of data recorded on the report.</a:t>
            </a:r>
          </a:p>
        </p:txBody>
      </p:sp>
      <p:pic>
        <p:nvPicPr>
          <p:cNvPr id="2" name="Slide 32.mp3">
            <a:hlinkClick r:id="" action="ppaction://media"/>
            <a:extLst>
              <a:ext uri="{FF2B5EF4-FFF2-40B4-BE49-F238E27FC236}">
                <a16:creationId xmlns:a16="http://schemas.microsoft.com/office/drawing/2014/main" id="{07FC5002-561F-F935-2287-8700E43F2C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4953000"/>
            <a:ext cx="812800" cy="812800"/>
          </a:xfrm>
          <a:prstGeom prst="rect">
            <a:avLst/>
          </a:prstGeom>
        </p:spPr>
      </p:pic>
    </p:spTree>
    <p:extLst>
      <p:ext uri="{BB962C8B-B14F-4D97-AF65-F5344CB8AC3E}">
        <p14:creationId xmlns:p14="http://schemas.microsoft.com/office/powerpoint/2010/main" val="3209221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8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INSTRUMENTATION TO BE USED</a:t>
            </a:r>
          </a:p>
        </p:txBody>
      </p:sp>
      <p:sp>
        <p:nvSpPr>
          <p:cNvPr id="7" name="Content Placeholder 2"/>
          <p:cNvSpPr>
            <a:spLocks noGrp="1"/>
          </p:cNvSpPr>
          <p:nvPr>
            <p:ph idx="1"/>
          </p:nvPr>
        </p:nvSpPr>
        <p:spPr>
          <a:xfrm>
            <a:off x="261743" y="1371600"/>
            <a:ext cx="9263257" cy="4572000"/>
          </a:xfrm>
        </p:spPr>
        <p:txBody>
          <a:bodyPr>
            <a:normAutofit fontScale="55000" lnSpcReduction="20000"/>
          </a:bodyPr>
          <a:lstStyle/>
          <a:p>
            <a:pPr>
              <a:buFont typeface="Wingdings" panose="05000000000000000000" pitchFamily="2" charset="2"/>
              <a:buChar char="v"/>
            </a:pPr>
            <a:r>
              <a:rPr lang="en-US" sz="4400" dirty="0">
                <a:latin typeface="Arial" panose="020B0604020202020204" pitchFamily="34" charset="0"/>
                <a:cs typeface="Arial" panose="020B0604020202020204" pitchFamily="34" charset="0"/>
              </a:rPr>
              <a:t> </a:t>
            </a:r>
            <a:r>
              <a:rPr lang="en-US" sz="4400" b="1" dirty="0">
                <a:latin typeface="Arial" panose="020B0604020202020204" pitchFamily="34" charset="0"/>
                <a:cs typeface="Arial" panose="020B0604020202020204" pitchFamily="34" charset="0"/>
              </a:rPr>
              <a:t>AIR SYTEM INSTRUMENT:</a:t>
            </a:r>
          </a:p>
          <a:p>
            <a:pPr marL="0" indent="0">
              <a:buNone/>
            </a:pPr>
            <a:endParaRPr lang="en-US" sz="44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4400" dirty="0">
                <a:latin typeface="Arial" panose="020B0604020202020204" pitchFamily="34" charset="0"/>
                <a:cs typeface="Arial" panose="020B0604020202020204" pitchFamily="34" charset="0"/>
              </a:rPr>
              <a:t>CLAMP METER</a:t>
            </a:r>
          </a:p>
          <a:p>
            <a:pPr lvl="1">
              <a:buFont typeface="Wingdings" panose="05000000000000000000" pitchFamily="2" charset="2"/>
              <a:buChar char="Ø"/>
            </a:pPr>
            <a:r>
              <a:rPr lang="en-US" sz="4400" dirty="0">
                <a:latin typeface="Arial" panose="020B0604020202020204" pitchFamily="34" charset="0"/>
                <a:cs typeface="Arial" panose="020B0604020202020204" pitchFamily="34" charset="0"/>
              </a:rPr>
              <a:t>TACHOMETER</a:t>
            </a:r>
          </a:p>
          <a:p>
            <a:pPr lvl="1">
              <a:buFont typeface="Wingdings" panose="05000000000000000000" pitchFamily="2" charset="2"/>
              <a:buChar char="Ø"/>
            </a:pPr>
            <a:r>
              <a:rPr lang="en-US" sz="4400" dirty="0">
                <a:latin typeface="Arial" panose="020B0604020202020204" pitchFamily="34" charset="0"/>
                <a:cs typeface="Arial" panose="020B0604020202020204" pitchFamily="34" charset="0"/>
              </a:rPr>
              <a:t>ELECTRONIC MICRO-MANOMETER W/ PITOT TUBE</a:t>
            </a:r>
          </a:p>
          <a:p>
            <a:pPr lvl="1">
              <a:buFont typeface="Wingdings" panose="05000000000000000000" pitchFamily="2" charset="2"/>
              <a:buChar char="Ø"/>
            </a:pPr>
            <a:r>
              <a:rPr lang="en-US" sz="4400" dirty="0">
                <a:latin typeface="Arial" panose="020B0604020202020204" pitchFamily="34" charset="0"/>
                <a:cs typeface="Arial" panose="020B0604020202020204" pitchFamily="34" charset="0"/>
              </a:rPr>
              <a:t>FLOW MEASURING HOOD (DIRECT READING HOOD)</a:t>
            </a:r>
          </a:p>
          <a:p>
            <a:pPr lvl="1">
              <a:buFont typeface="Wingdings" panose="05000000000000000000" pitchFamily="2" charset="2"/>
              <a:buChar char="Ø"/>
            </a:pPr>
            <a:r>
              <a:rPr lang="en-US" sz="4400" dirty="0">
                <a:latin typeface="Arial" panose="020B0604020202020204" pitchFamily="34" charset="0"/>
                <a:cs typeface="Arial" panose="020B0604020202020204" pitchFamily="34" charset="0"/>
              </a:rPr>
              <a:t>ANEMOMETER</a:t>
            </a:r>
          </a:p>
          <a:p>
            <a:pPr lvl="1">
              <a:buFont typeface="Wingdings" panose="05000000000000000000" pitchFamily="2" charset="2"/>
              <a:buChar char="Ø"/>
            </a:pPr>
            <a:r>
              <a:rPr lang="en-US" sz="4400" dirty="0">
                <a:latin typeface="Arial" panose="020B0604020202020204" pitchFamily="34" charset="0"/>
                <a:cs typeface="Arial" panose="020B0604020202020204" pitchFamily="34" charset="0"/>
              </a:rPr>
              <a:t>THERMOHYGROMETER</a:t>
            </a:r>
          </a:p>
          <a:p>
            <a:pPr lvl="1">
              <a:buFont typeface="Wingdings" panose="05000000000000000000" pitchFamily="2" charset="2"/>
              <a:buChar char="Ø"/>
            </a:pPr>
            <a:r>
              <a:rPr lang="en-US" sz="4400" dirty="0">
                <a:latin typeface="Arial" panose="020B0604020202020204" pitchFamily="34" charset="0"/>
                <a:cs typeface="Arial" panose="020B0604020202020204" pitchFamily="34" charset="0"/>
              </a:rPr>
              <a:t>SLING PSYCHROMETER</a:t>
            </a:r>
          </a:p>
          <a:p>
            <a:pPr marL="0" indent="0">
              <a:buNone/>
            </a:pPr>
            <a:endParaRPr lang="en-US" sz="4400" dirty="0">
              <a:latin typeface="Arial" panose="020B0604020202020204" pitchFamily="34" charset="0"/>
              <a:cs typeface="Arial" panose="020B0604020202020204" pitchFamily="34" charset="0"/>
            </a:endParaRPr>
          </a:p>
          <a:p>
            <a:pPr marL="411480" lvl="1" indent="0">
              <a:buNone/>
            </a:pPr>
            <a:endParaRPr lang="en-US" sz="4400" dirty="0">
              <a:latin typeface="Arial" panose="020B0604020202020204" pitchFamily="34" charset="0"/>
              <a:cs typeface="Arial" panose="020B0604020202020204" pitchFamily="34" charset="0"/>
            </a:endParaRPr>
          </a:p>
          <a:p>
            <a:pPr marL="457200" lvl="1" indent="-457200">
              <a:spcBef>
                <a:spcPts val="0"/>
              </a:spcBef>
              <a:buClr>
                <a:schemeClr val="accent1"/>
              </a:buClr>
              <a:buSzPct val="70000"/>
              <a:buFont typeface="Wingdings" panose="05000000000000000000" pitchFamily="2" charset="2"/>
              <a:buChar char="§"/>
            </a:pPr>
            <a:r>
              <a:rPr lang="en-US" sz="4400" dirty="0">
                <a:latin typeface="Arial" panose="020B0604020202020204" pitchFamily="34" charset="0"/>
                <a:cs typeface="Arial" panose="020B0604020202020204" pitchFamily="34" charset="0"/>
              </a:rPr>
              <a:t>Including individual calibration certificates</a:t>
            </a:r>
            <a:r>
              <a:rPr lang="en-US" sz="4400" dirty="0">
                <a:solidFill>
                  <a:srgbClr val="FFFF00"/>
                </a:solidFill>
                <a:latin typeface="Arial" panose="020B0604020202020204" pitchFamily="34" charset="0"/>
                <a:cs typeface="Arial" panose="020B0604020202020204" pitchFamily="34" charset="0"/>
              </a:rPr>
              <a:t>:</a:t>
            </a:r>
          </a:p>
          <a:p>
            <a:pPr marL="411480" lvl="1" indent="0">
              <a:buNone/>
            </a:pPr>
            <a:endParaRPr lang="en-US" sz="44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dirty="0"/>
          </a:p>
          <a:p>
            <a:pPr marL="411480" lvl="1" indent="0">
              <a:buNone/>
            </a:pPr>
            <a:endParaRPr lang="en-US" dirty="0"/>
          </a:p>
          <a:p>
            <a:pPr marL="411480" lvl="1" indent="0">
              <a:buNone/>
            </a:pPr>
            <a:endParaRPr lang="en-US" dirty="0"/>
          </a:p>
          <a:p>
            <a:pPr>
              <a:buFont typeface="Wingdings" panose="05000000000000000000" pitchFamily="2" charset="2"/>
              <a:buChar char="Ø"/>
            </a:pPr>
            <a:endParaRPr lang="en-US" dirty="0"/>
          </a:p>
        </p:txBody>
      </p:sp>
      <p:pic>
        <p:nvPicPr>
          <p:cNvPr id="2" name="Slide 33.mp3">
            <a:hlinkClick r:id="" action="ppaction://media"/>
            <a:extLst>
              <a:ext uri="{FF2B5EF4-FFF2-40B4-BE49-F238E27FC236}">
                <a16:creationId xmlns:a16="http://schemas.microsoft.com/office/drawing/2014/main" id="{DB60791A-F390-B7A9-253D-611E9A0310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5153991"/>
            <a:ext cx="812800" cy="812800"/>
          </a:xfrm>
          <a:prstGeom prst="rect">
            <a:avLst/>
          </a:prstGeom>
        </p:spPr>
      </p:pic>
    </p:spTree>
    <p:extLst>
      <p:ext uri="{BB962C8B-B14F-4D97-AF65-F5344CB8AC3E}">
        <p14:creationId xmlns:p14="http://schemas.microsoft.com/office/powerpoint/2010/main" val="2946138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9" dur="5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4" dur="500"/>
                                        <p:tgtEl>
                                          <p:spTgt spid="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9" dur="5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4" dur="500"/>
                                        <p:tgtEl>
                                          <p:spTgt spid="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randombar(horizontal)">
                                      <p:cBhvr>
                                        <p:cTn id="39" dur="500"/>
                                        <p:tgtEl>
                                          <p:spTgt spid="7">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Effect transition="in" filter="randombar(horizontal)">
                                      <p:cBhvr>
                                        <p:cTn id="44" dur="500"/>
                                        <p:tgtEl>
                                          <p:spTgt spid="7">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Effect transition="in" filter="randombar(horizontal)">
                                      <p:cBhvr>
                                        <p:cTn id="49" dur="500"/>
                                        <p:tgtEl>
                                          <p:spTgt spid="7">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7">
                                            <p:txEl>
                                              <p:pRg st="11" end="11"/>
                                            </p:txEl>
                                          </p:spTgt>
                                        </p:tgtEl>
                                        <p:attrNameLst>
                                          <p:attrName>style.visibility</p:attrName>
                                        </p:attrNameLst>
                                      </p:cBhvr>
                                      <p:to>
                                        <p:strVal val="visible"/>
                                      </p:to>
                                    </p:set>
                                    <p:animEffect transition="in" filter="randombar(horizontal)">
                                      <p:cBhvr>
                                        <p:cTn id="54" dur="500"/>
                                        <p:tgtEl>
                                          <p:spTgt spid="7">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227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9"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301157" y="381000"/>
            <a:ext cx="9330262"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INSTRUMENT</a:t>
            </a:r>
          </a:p>
        </p:txBody>
      </p:sp>
      <p:sp>
        <p:nvSpPr>
          <p:cNvPr id="6" name="Content Placeholder 2"/>
          <p:cNvSpPr>
            <a:spLocks noGrp="1"/>
          </p:cNvSpPr>
          <p:nvPr>
            <p:ph idx="1"/>
          </p:nvPr>
        </p:nvSpPr>
        <p:spPr>
          <a:xfrm>
            <a:off x="841594" y="2819400"/>
            <a:ext cx="8249388" cy="1410073"/>
          </a:xfrm>
        </p:spPr>
        <p:txBody>
          <a:bodyPr>
            <a:normAutofit lnSpcReduction="10000"/>
          </a:bodyPr>
          <a:lstStyle/>
          <a:p>
            <a:pPr marL="0" indent="0" algn="ctr">
              <a:buNone/>
            </a:pPr>
            <a:r>
              <a:rPr lang="en-US" sz="8800" b="1" i="1" dirty="0">
                <a:latin typeface="Arial Black" panose="020B0A04020102020204" pitchFamily="34" charset="0"/>
                <a:cs typeface="Arial" panose="020B0604020202020204" pitchFamily="34" charset="0"/>
              </a:rPr>
              <a:t>AIR SIDE</a:t>
            </a:r>
          </a:p>
        </p:txBody>
      </p:sp>
    </p:spTree>
    <p:extLst>
      <p:ext uri="{BB962C8B-B14F-4D97-AF65-F5344CB8AC3E}">
        <p14:creationId xmlns:p14="http://schemas.microsoft.com/office/powerpoint/2010/main" val="564602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ircle(in)">
                                      <p:cBhvr>
                                        <p:cTn id="1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CLAMP METER</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286774"/>
            <a:ext cx="3657600" cy="49432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4528565" y="1286774"/>
            <a:ext cx="5071323" cy="3046988"/>
          </a:xfrm>
          <a:prstGeom prst="rect">
            <a:avLst/>
          </a:prstGeom>
        </p:spPr>
        <p:txBody>
          <a:bodyPr wrap="square">
            <a:spAutoFit/>
          </a:bodyPr>
          <a:lstStyle/>
          <a:p>
            <a:pPr algn="just"/>
            <a:r>
              <a:rPr lang="en-US" dirty="0"/>
              <a:t>	</a:t>
            </a:r>
            <a:r>
              <a:rPr lang="en-US" sz="2400" dirty="0">
                <a:latin typeface="Arial" panose="020B0604020202020204" pitchFamily="34" charset="0"/>
                <a:cs typeface="Arial" panose="020B0604020202020204" pitchFamily="34" charset="0"/>
              </a:rPr>
              <a:t>This clamp meter is ac current and voltage. Typical ac current measurements are taken on various branch circuits of an electrical distribution system. Determining how much current is flowing in various branch circuits is a fairly common task for the electrician. </a:t>
            </a:r>
          </a:p>
        </p:txBody>
      </p:sp>
      <p:pic>
        <p:nvPicPr>
          <p:cNvPr id="2" name="Slide 35.mp3">
            <a:hlinkClick r:id="" action="ppaction://media"/>
            <a:extLst>
              <a:ext uri="{FF2B5EF4-FFF2-40B4-BE49-F238E27FC236}">
                <a16:creationId xmlns:a16="http://schemas.microsoft.com/office/drawing/2014/main" id="{9406BBC0-7337-E402-4E41-81B271E2386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69557" y="5105400"/>
            <a:ext cx="812800" cy="812800"/>
          </a:xfrm>
          <a:prstGeom prst="rect">
            <a:avLst/>
          </a:prstGeom>
        </p:spPr>
      </p:pic>
    </p:spTree>
    <p:extLst>
      <p:ext uri="{BB962C8B-B14F-4D97-AF65-F5344CB8AC3E}">
        <p14:creationId xmlns:p14="http://schemas.microsoft.com/office/powerpoint/2010/main" val="26583209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9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bldLst>
      <p:bldP spid="5"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TACHOMETER</a:t>
            </a:r>
          </a:p>
        </p:txBody>
      </p:sp>
      <p:sp>
        <p:nvSpPr>
          <p:cNvPr id="7" name="Rectangle 6"/>
          <p:cNvSpPr/>
          <p:nvPr/>
        </p:nvSpPr>
        <p:spPr>
          <a:xfrm>
            <a:off x="4671848" y="1286774"/>
            <a:ext cx="4983219" cy="2677656"/>
          </a:xfrm>
          <a:prstGeom prst="rect">
            <a:avLst/>
          </a:prstGeom>
        </p:spPr>
        <p:txBody>
          <a:bodyPr wrap="square">
            <a:spAutoFit/>
          </a:bodyPr>
          <a:lstStyle/>
          <a:p>
            <a:pPr algn="just"/>
            <a:r>
              <a:rPr lang="en-US" dirty="0"/>
              <a:t>	</a:t>
            </a:r>
            <a:r>
              <a:rPr lang="en-US" sz="2400" dirty="0">
                <a:latin typeface="Arial" panose="020B0604020202020204" pitchFamily="34" charset="0"/>
                <a:cs typeface="Arial" panose="020B0604020202020204" pitchFamily="34" charset="0"/>
              </a:rPr>
              <a:t>This tachometer is an shimpo instrument designed to measure the rotation speed of an object, such as a shaft in an motor that measures the revolutions per minute (RPMs) of the motor crankshaft.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286774"/>
            <a:ext cx="3581400" cy="4804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Slide 36.mp3">
            <a:hlinkClick r:id="" action="ppaction://media"/>
            <a:extLst>
              <a:ext uri="{FF2B5EF4-FFF2-40B4-BE49-F238E27FC236}">
                <a16:creationId xmlns:a16="http://schemas.microsoft.com/office/drawing/2014/main" id="{B152E4CD-F694-D7AE-92B8-97F9D8B1512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2687" y="5278291"/>
            <a:ext cx="812800" cy="812800"/>
          </a:xfrm>
          <a:prstGeom prst="rect">
            <a:avLst/>
          </a:prstGeom>
        </p:spPr>
      </p:pic>
    </p:spTree>
    <p:extLst>
      <p:ext uri="{BB962C8B-B14F-4D97-AF65-F5344CB8AC3E}">
        <p14:creationId xmlns:p14="http://schemas.microsoft.com/office/powerpoint/2010/main" val="2141369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5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bldLst>
      <p:bldP spid="5"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PH" sz="2800" b="1" dirty="0">
                <a:ln w="0"/>
                <a:solidFill>
                  <a:schemeClr val="tx1"/>
                </a:solidFill>
                <a:effectLst>
                  <a:outerShdw blurRad="38100" dist="19050" dir="2700000" algn="tl" rotWithShape="0">
                    <a:schemeClr val="dk1">
                      <a:alpha val="40000"/>
                    </a:schemeClr>
                  </a:outerShdw>
                </a:effectLst>
              </a:rPr>
              <a:t>ADM (AIRDATA MANOMETER) W/ PITOT TUBE (ELECTRONIC MANOMETER)</a:t>
            </a:r>
          </a:p>
        </p:txBody>
      </p:sp>
      <p:pic>
        <p:nvPicPr>
          <p:cNvPr id="6" name="Picture 2" descr="C:\Users\Forsspac\Desktop\th.jpg"/>
          <p:cNvPicPr>
            <a:picLocks noChangeAspect="1" noChangeArrowheads="1"/>
          </p:cNvPicPr>
          <p:nvPr/>
        </p:nvPicPr>
        <p:blipFill>
          <a:blip r:embed="rId5"/>
          <a:srcRect/>
          <a:stretch>
            <a:fillRect/>
          </a:stretch>
        </p:blipFill>
        <p:spPr bwMode="auto">
          <a:xfrm>
            <a:off x="457200" y="1376482"/>
            <a:ext cx="3570506" cy="4800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4267200" y="1214542"/>
            <a:ext cx="5401005" cy="5124480"/>
          </a:xfrm>
          <a:prstGeom prst="rect">
            <a:avLst/>
          </a:prstGeom>
        </p:spPr>
        <p:txBody>
          <a:bodyPr wrap="square">
            <a:spAutoFit/>
          </a:bodyPr>
          <a:lstStyle/>
          <a:p>
            <a:pPr algn="just"/>
            <a:r>
              <a:rPr lang="en-US" sz="1300" dirty="0"/>
              <a:t>	</a:t>
            </a:r>
            <a:r>
              <a:rPr lang="en-US" dirty="0">
                <a:latin typeface="Arial" panose="020B0604020202020204" pitchFamily="34" charset="0"/>
                <a:cs typeface="Arial" panose="020B0604020202020204" pitchFamily="34" charset="0"/>
              </a:rPr>
              <a:t>This ADM from Shortridge Instruments is a versatile instrument used in Air Testing and Balancing that performs the following essential functions:</a:t>
            </a:r>
          </a:p>
          <a:p>
            <a:pPr lvl="1"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lgn="just">
              <a:buFont typeface="Arial" panose="020B0604020202020204" pitchFamily="34" charset="0"/>
              <a:buChar char="•"/>
            </a:pPr>
            <a:r>
              <a:rPr lang="en-US" dirty="0">
                <a:latin typeface="Arial" panose="020B0604020202020204" pitchFamily="34" charset="0"/>
                <a:cs typeface="Arial" panose="020B0604020202020204" pitchFamily="34" charset="0"/>
              </a:rPr>
              <a:t>  This meter measures air velocity when used with a Pitot tube, AirFoil probe, and automatically corrects for density variations due to local temperature and barometric pressure. Velocity ranges are 25-30,000 fpm using a pitot tube, 25-5,000 fpm using the AirFoil probe.</a:t>
            </a:r>
          </a:p>
          <a:p>
            <a:pPr lvl="1"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lgn="just">
              <a:buFont typeface="Arial" panose="020B0604020202020204" pitchFamily="34" charset="0"/>
              <a:buChar char="•"/>
            </a:pPr>
            <a:r>
              <a:rPr lang="en-US" dirty="0">
                <a:latin typeface="Arial" panose="020B0604020202020204" pitchFamily="34" charset="0"/>
                <a:cs typeface="Arial" panose="020B0604020202020204" pitchFamily="34" charset="0"/>
              </a:rPr>
              <a:t>  When used with the Series 8400 FlowHood System, this unit measures air flow and may compensate for density and backpressure effects, allowing direct air flow readings from 25-2500 cfm. </a:t>
            </a:r>
          </a:p>
          <a:p>
            <a:pPr lvl="1" algn="just">
              <a:buFont typeface="Arial" panose="020B0604020202020204" pitchFamily="34" charset="0"/>
              <a:buChar char="•"/>
            </a:pPr>
            <a:endParaRPr lang="en-US" sz="300" dirty="0"/>
          </a:p>
        </p:txBody>
      </p:sp>
      <p:pic>
        <p:nvPicPr>
          <p:cNvPr id="2" name="Slide 37.mp3">
            <a:hlinkClick r:id="" action="ppaction://media"/>
            <a:extLst>
              <a:ext uri="{FF2B5EF4-FFF2-40B4-BE49-F238E27FC236}">
                <a16:creationId xmlns:a16="http://schemas.microsoft.com/office/drawing/2014/main" id="{D946928B-3221-9335-CBC0-F7AB556F6B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0" y="5029200"/>
            <a:ext cx="812800" cy="812800"/>
          </a:xfrm>
          <a:prstGeom prst="rect">
            <a:avLst/>
          </a:prstGeom>
        </p:spPr>
      </p:pic>
    </p:spTree>
    <p:extLst>
      <p:ext uri="{BB962C8B-B14F-4D97-AF65-F5344CB8AC3E}">
        <p14:creationId xmlns:p14="http://schemas.microsoft.com/office/powerpoint/2010/main" val="195180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71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bldLst>
      <p:bldP spid="5"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FLOW MEASURING HOOD (DIRECT READING)</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348081"/>
            <a:ext cx="3711753" cy="48854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angle 8"/>
          <p:cNvSpPr/>
          <p:nvPr/>
        </p:nvSpPr>
        <p:spPr>
          <a:xfrm>
            <a:off x="4573234" y="1353336"/>
            <a:ext cx="5058185" cy="2677656"/>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This unit (Flow-Hood) measures air flow and may compensate for density and backpressure effects, allowing direct air flow readings in cubic feet per minute (cfm) and liters per second (L/s) corrected for local air density.</a:t>
            </a:r>
          </a:p>
        </p:txBody>
      </p:sp>
      <p:pic>
        <p:nvPicPr>
          <p:cNvPr id="2" name="Slide 38.mp3">
            <a:hlinkClick r:id="" action="ppaction://media"/>
            <a:extLst>
              <a:ext uri="{FF2B5EF4-FFF2-40B4-BE49-F238E27FC236}">
                <a16:creationId xmlns:a16="http://schemas.microsoft.com/office/drawing/2014/main" id="{C3C0A73C-DDDE-6347-FFF7-82B1B11132B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0" y="5029200"/>
            <a:ext cx="812800" cy="812800"/>
          </a:xfrm>
          <a:prstGeom prst="rect">
            <a:avLst/>
          </a:prstGeom>
        </p:spPr>
      </p:pic>
    </p:spTree>
    <p:extLst>
      <p:ext uri="{BB962C8B-B14F-4D97-AF65-F5344CB8AC3E}">
        <p14:creationId xmlns:p14="http://schemas.microsoft.com/office/powerpoint/2010/main" val="4019525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4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bldLst>
      <p:bldP spid="5"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350467" y="351234"/>
            <a:ext cx="9220188"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APPLICABLE DOCUMENTS</a:t>
            </a:r>
          </a:p>
        </p:txBody>
      </p:sp>
      <p:sp>
        <p:nvSpPr>
          <p:cNvPr id="10" name="Rectangle 8"/>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TextBox 12"/>
          <p:cNvSpPr txBox="1">
            <a:spLocks/>
          </p:cNvSpPr>
          <p:nvPr/>
        </p:nvSpPr>
        <p:spPr>
          <a:xfrm>
            <a:off x="383926" y="2154237"/>
            <a:ext cx="2705100" cy="339725"/>
          </a:xfrm>
          <a:prstGeom prst="rect">
            <a:avLst/>
          </a:prstGeom>
          <a:noFill/>
        </p:spPr>
        <p:txBody>
          <a:bodyPr wrap="none" rtlCol="0">
            <a:spAutoFit/>
          </a:bodyPr>
          <a:lstStyle/>
          <a:p>
            <a:pPr marL="0" marR="0" algn="ctr">
              <a:spcBef>
                <a:spcPts val="0"/>
              </a:spcBef>
              <a:spcAft>
                <a:spcPts val="0"/>
              </a:spcAft>
            </a:pPr>
            <a:r>
              <a:rPr lang="en-US" sz="1600" kern="1200" dirty="0">
                <a:solidFill>
                  <a:srgbClr val="FFFFFF"/>
                </a:solidFill>
                <a:effectLst/>
                <a:latin typeface="Calibri" panose="020F0502020204030204" pitchFamily="34" charset="0"/>
                <a:ea typeface="Times" panose="02020603050405020304" pitchFamily="18" charset="0"/>
                <a:cs typeface="Times New Roman" panose="02020603050405020304" pitchFamily="18" charset="0"/>
              </a:rPr>
              <a:t>Founded in 1988 in Hong Kong</a:t>
            </a:r>
            <a:endParaRPr lang="en-US" sz="1200" dirty="0">
              <a:effectLst/>
              <a:latin typeface="Times New Roman" panose="02020603050405020304" pitchFamily="18" charset="0"/>
              <a:ea typeface="Times" panose="02020603050405020304" pitchFamily="18" charset="0"/>
            </a:endParaRPr>
          </a:p>
        </p:txBody>
      </p:sp>
      <p:sp>
        <p:nvSpPr>
          <p:cNvPr id="28" name="TextBox 13"/>
          <p:cNvSpPr txBox="1">
            <a:spLocks/>
          </p:cNvSpPr>
          <p:nvPr/>
        </p:nvSpPr>
        <p:spPr>
          <a:xfrm>
            <a:off x="406400" y="3534965"/>
            <a:ext cx="2415540" cy="339725"/>
          </a:xfrm>
          <a:prstGeom prst="rect">
            <a:avLst/>
          </a:prstGeom>
          <a:noFill/>
        </p:spPr>
        <p:txBody>
          <a:bodyPr wrap="none" rtlCol="0">
            <a:spAutoFit/>
          </a:bodyPr>
          <a:lstStyle/>
          <a:p>
            <a:pPr marL="0" marR="0" algn="ctr">
              <a:spcBef>
                <a:spcPts val="0"/>
              </a:spcBef>
              <a:spcAft>
                <a:spcPts val="0"/>
              </a:spcAft>
            </a:pPr>
            <a:r>
              <a:rPr lang="en-US" sz="1600" kern="1200" dirty="0">
                <a:solidFill>
                  <a:srgbClr val="FFFFFF"/>
                </a:solidFill>
                <a:effectLst/>
                <a:latin typeface="Calibri" panose="020F0502020204030204" pitchFamily="34" charset="0"/>
                <a:ea typeface="Times" panose="02020603050405020304" pitchFamily="18" charset="0"/>
                <a:cs typeface="Times New Roman" panose="02020603050405020304" pitchFamily="18" charset="0"/>
              </a:rPr>
              <a:t>Based in Manila since 1996</a:t>
            </a:r>
            <a:endParaRPr lang="en-US" sz="1200" dirty="0">
              <a:effectLst/>
              <a:latin typeface="Times New Roman" panose="02020603050405020304" pitchFamily="18" charset="0"/>
              <a:ea typeface="Times" panose="02020603050405020304" pitchFamily="18" charset="0"/>
            </a:endParaRPr>
          </a:p>
        </p:txBody>
      </p:sp>
      <p:pic>
        <p:nvPicPr>
          <p:cNvPr id="2" name="Picture 1">
            <a:extLst>
              <a:ext uri="{FF2B5EF4-FFF2-40B4-BE49-F238E27FC236}">
                <a16:creationId xmlns:a16="http://schemas.microsoft.com/office/drawing/2014/main" id="{27571EF0-9C11-F9EE-E2A5-3D891648C7D5}"/>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a:extLst>
              <a:ext uri="{FF2B5EF4-FFF2-40B4-BE49-F238E27FC236}">
                <a16:creationId xmlns:a16="http://schemas.microsoft.com/office/drawing/2014/main" id="{F6C7BDFB-D226-3280-4016-063CB5A8131E}"/>
              </a:ext>
            </a:extLst>
          </p:cNvPr>
          <p:cNvSpPr txBox="1">
            <a:spLocks/>
          </p:cNvSpPr>
          <p:nvPr/>
        </p:nvSpPr>
        <p:spPr>
          <a:xfrm>
            <a:off x="406400" y="2133600"/>
            <a:ext cx="2705100" cy="339725"/>
          </a:xfrm>
          <a:prstGeom prst="rect">
            <a:avLst/>
          </a:prstGeom>
          <a:noFill/>
        </p:spPr>
        <p:txBody>
          <a:bodyPr wrap="none" rtlCol="0">
            <a:spAutoFit/>
          </a:bodyPr>
          <a:lstStyle/>
          <a:p>
            <a:pPr marL="0" marR="0" algn="ctr">
              <a:spcBef>
                <a:spcPts val="0"/>
              </a:spcBef>
              <a:spcAft>
                <a:spcPts val="0"/>
              </a:spcAft>
            </a:pPr>
            <a:r>
              <a:rPr lang="en-US" sz="1600" kern="1200" dirty="0">
                <a:solidFill>
                  <a:srgbClr val="FFFFFF"/>
                </a:solidFill>
                <a:effectLst/>
                <a:latin typeface="Calibri" panose="020F0502020204030204" pitchFamily="34" charset="0"/>
                <a:ea typeface="Times" panose="02020603050405020304" pitchFamily="18" charset="0"/>
                <a:cs typeface="Times New Roman" panose="02020603050405020304" pitchFamily="18" charset="0"/>
              </a:rPr>
              <a:t>Founded in 1988 in Hong Kong</a:t>
            </a:r>
            <a:endParaRPr lang="en-US" sz="1200" dirty="0">
              <a:effectLst/>
              <a:latin typeface="Times New Roman" panose="02020603050405020304" pitchFamily="18" charset="0"/>
              <a:ea typeface="Times" panose="02020603050405020304" pitchFamily="18" charset="0"/>
            </a:endParaRPr>
          </a:p>
        </p:txBody>
      </p:sp>
      <p:sp>
        <p:nvSpPr>
          <p:cNvPr id="14" name="TextBox 13">
            <a:extLst>
              <a:ext uri="{FF2B5EF4-FFF2-40B4-BE49-F238E27FC236}">
                <a16:creationId xmlns:a16="http://schemas.microsoft.com/office/drawing/2014/main" id="{530F4854-4497-1992-9D52-7981DE0785DC}"/>
              </a:ext>
            </a:extLst>
          </p:cNvPr>
          <p:cNvSpPr txBox="1">
            <a:spLocks/>
          </p:cNvSpPr>
          <p:nvPr/>
        </p:nvSpPr>
        <p:spPr>
          <a:xfrm>
            <a:off x="350467" y="3643713"/>
            <a:ext cx="2415540" cy="339725"/>
          </a:xfrm>
          <a:prstGeom prst="rect">
            <a:avLst/>
          </a:prstGeom>
          <a:noFill/>
        </p:spPr>
        <p:txBody>
          <a:bodyPr wrap="none" rtlCol="0">
            <a:spAutoFit/>
          </a:bodyPr>
          <a:lstStyle/>
          <a:p>
            <a:pPr marL="0" marR="0" algn="ctr">
              <a:spcBef>
                <a:spcPts val="0"/>
              </a:spcBef>
              <a:spcAft>
                <a:spcPts val="0"/>
              </a:spcAft>
            </a:pPr>
            <a:r>
              <a:rPr lang="en-US" sz="1600" kern="1200" dirty="0">
                <a:solidFill>
                  <a:srgbClr val="FFFFFF"/>
                </a:solidFill>
                <a:effectLst/>
                <a:latin typeface="Calibri" panose="020F0502020204030204" pitchFamily="34" charset="0"/>
                <a:ea typeface="Times" panose="02020603050405020304" pitchFamily="18" charset="0"/>
                <a:cs typeface="Times New Roman" panose="02020603050405020304" pitchFamily="18" charset="0"/>
              </a:rPr>
              <a:t>Based in Manila since 1996</a:t>
            </a:r>
            <a:endParaRPr lang="en-US" sz="1200" dirty="0">
              <a:effectLst/>
              <a:latin typeface="Times New Roman" panose="02020603050405020304" pitchFamily="18" charset="0"/>
              <a:ea typeface="Times" panose="02020603050405020304" pitchFamily="18" charset="0"/>
            </a:endParaRPr>
          </a:p>
        </p:txBody>
      </p:sp>
      <p:sp>
        <p:nvSpPr>
          <p:cNvPr id="3" name="Rectangle 2"/>
          <p:cNvSpPr/>
          <p:nvPr/>
        </p:nvSpPr>
        <p:spPr>
          <a:xfrm>
            <a:off x="335345" y="1676400"/>
            <a:ext cx="9235310" cy="3108543"/>
          </a:xfrm>
          <a:prstGeom prst="rect">
            <a:avLst/>
          </a:prstGeom>
        </p:spPr>
        <p:txBody>
          <a:bodyPr wrap="square">
            <a:spAutoFit/>
          </a:bodyPr>
          <a:lstStyle/>
          <a:p>
            <a:pPr algn="just"/>
            <a:r>
              <a:rPr lang="en-US" sz="2800" dirty="0">
                <a:solidFill>
                  <a:srgbClr val="0033CC"/>
                </a:solidFill>
                <a:latin typeface="Arial" panose="020B0604020202020204" pitchFamily="34" charset="0"/>
                <a:cs typeface="Arial" panose="020B0604020202020204" pitchFamily="34" charset="0"/>
              </a:rPr>
              <a:t>Documentation required prior to on-site testing consist of the following: </a:t>
            </a:r>
          </a:p>
          <a:p>
            <a:pPr algn="just"/>
            <a:endParaRPr lang="en-US" sz="2800" dirty="0">
              <a:solidFill>
                <a:srgbClr val="0033CC"/>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1. Technical specifications</a:t>
            </a:r>
          </a:p>
          <a:p>
            <a:r>
              <a:rPr lang="en-US" sz="2800" dirty="0">
                <a:latin typeface="Arial" panose="020B0604020202020204" pitchFamily="34" charset="0"/>
                <a:cs typeface="Arial" panose="020B0604020202020204" pitchFamily="34" charset="0"/>
              </a:rPr>
              <a:t>	2. Record drawings (or as-built if applicable)</a:t>
            </a:r>
          </a:p>
          <a:p>
            <a:r>
              <a:rPr lang="en-US" sz="2800" dirty="0">
                <a:latin typeface="Arial" panose="020B0604020202020204" pitchFamily="34" charset="0"/>
                <a:cs typeface="Arial" panose="020B0604020202020204" pitchFamily="34" charset="0"/>
              </a:rPr>
              <a:t>	3. Approved submittal data and other   		 		   		    documents as may be required.</a:t>
            </a:r>
          </a:p>
        </p:txBody>
      </p:sp>
      <p:pic>
        <p:nvPicPr>
          <p:cNvPr id="4" name="Slide 4.mp3">
            <a:hlinkClick r:id="" action="ppaction://media"/>
            <a:extLst>
              <a:ext uri="{FF2B5EF4-FFF2-40B4-BE49-F238E27FC236}">
                <a16:creationId xmlns:a16="http://schemas.microsoft.com/office/drawing/2014/main" id="{BFF37095-8936-F7D1-E2D8-ECF2960144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2687" y="5410200"/>
            <a:ext cx="812800" cy="812800"/>
          </a:xfrm>
          <a:prstGeom prst="rect">
            <a:avLst/>
          </a:prstGeom>
        </p:spPr>
      </p:pic>
    </p:spTree>
    <p:extLst>
      <p:ext uri="{BB962C8B-B14F-4D97-AF65-F5344CB8AC3E}">
        <p14:creationId xmlns:p14="http://schemas.microsoft.com/office/powerpoint/2010/main" val="3338075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7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5"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ANEMOMETER</a:t>
            </a:r>
          </a:p>
        </p:txBody>
      </p:sp>
      <p:pic>
        <p:nvPicPr>
          <p:cNvPr id="6" name="Picture 2" descr="C:\Users\Forsspac\Desktop\th (2).jpg"/>
          <p:cNvPicPr>
            <a:picLocks noChangeAspect="1" noChangeArrowheads="1"/>
          </p:cNvPicPr>
          <p:nvPr/>
        </p:nvPicPr>
        <p:blipFill>
          <a:blip r:embed="rId5"/>
          <a:srcRect/>
          <a:stretch>
            <a:fillRect/>
          </a:stretch>
        </p:blipFill>
        <p:spPr bwMode="auto">
          <a:xfrm>
            <a:off x="457200" y="1353336"/>
            <a:ext cx="3657600" cy="4716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4572001" y="1366474"/>
            <a:ext cx="5059418" cy="2677656"/>
          </a:xfrm>
          <a:prstGeom prst="rect">
            <a:avLst/>
          </a:prstGeom>
        </p:spPr>
        <p:txBody>
          <a:bodyPr wrap="square">
            <a:spAutoFit/>
          </a:bodyPr>
          <a:lstStyle/>
          <a:p>
            <a:pPr algn="just"/>
            <a:r>
              <a:rPr lang="en-US" dirty="0"/>
              <a:t>	</a:t>
            </a:r>
            <a:r>
              <a:rPr lang="en-US" sz="2400" dirty="0">
                <a:latin typeface="Arial" panose="020B0604020202020204" pitchFamily="34" charset="0"/>
                <a:cs typeface="Arial" panose="020B0604020202020204" pitchFamily="34" charset="0"/>
              </a:rPr>
              <a:t>This Anemometer is used for measuring the average air velocity at the face supply or return air grilles. The air velocity is displayed digitally and the reading is held as long as the button remains depressed.</a:t>
            </a:r>
          </a:p>
        </p:txBody>
      </p:sp>
      <p:pic>
        <p:nvPicPr>
          <p:cNvPr id="2" name="Slide 39.mp3">
            <a:hlinkClick r:id="" action="ppaction://media"/>
            <a:extLst>
              <a:ext uri="{FF2B5EF4-FFF2-40B4-BE49-F238E27FC236}">
                <a16:creationId xmlns:a16="http://schemas.microsoft.com/office/drawing/2014/main" id="{667E4C67-5C29-3F75-EE0F-04ABCDE200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62930" y="5256761"/>
            <a:ext cx="812800" cy="812800"/>
          </a:xfrm>
          <a:prstGeom prst="rect">
            <a:avLst/>
          </a:prstGeom>
        </p:spPr>
      </p:pic>
    </p:spTree>
    <p:extLst>
      <p:ext uri="{BB962C8B-B14F-4D97-AF65-F5344CB8AC3E}">
        <p14:creationId xmlns:p14="http://schemas.microsoft.com/office/powerpoint/2010/main" val="7485634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bldLst>
      <p:bldP spid="5"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THERMOHYGROMETER</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348081"/>
            <a:ext cx="3703900" cy="47295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angle 8"/>
          <p:cNvSpPr/>
          <p:nvPr/>
        </p:nvSpPr>
        <p:spPr>
          <a:xfrm>
            <a:off x="4572000" y="1353336"/>
            <a:ext cx="5059419" cy="2677656"/>
          </a:xfrm>
          <a:prstGeom prst="rect">
            <a:avLst/>
          </a:prstGeom>
        </p:spPr>
        <p:txBody>
          <a:bodyPr wrap="square">
            <a:spAutoFit/>
          </a:bodyPr>
          <a:lstStyle/>
          <a:p>
            <a:pPr algn="just"/>
            <a:r>
              <a:rPr lang="en-US" dirty="0"/>
              <a:t>	</a:t>
            </a:r>
            <a:r>
              <a:rPr lang="en-US" sz="2400" dirty="0">
                <a:latin typeface="Arial" panose="020B0604020202020204" pitchFamily="34" charset="0"/>
                <a:cs typeface="Arial" panose="020B0604020202020204" pitchFamily="34" charset="0"/>
              </a:rPr>
              <a:t>This Hygrometer is an instrument used for measuring the moisture content in the atmosphere. Humidity measurement instruments usually rely on measurements of some other quantity such as temperature.</a:t>
            </a:r>
          </a:p>
        </p:txBody>
      </p:sp>
      <p:pic>
        <p:nvPicPr>
          <p:cNvPr id="6" name="Text-to-Speech_23-Apr-2023_15-42.mp3">
            <a:hlinkClick r:id="" action="ppaction://media"/>
            <a:extLst>
              <a:ext uri="{FF2B5EF4-FFF2-40B4-BE49-F238E27FC236}">
                <a16:creationId xmlns:a16="http://schemas.microsoft.com/office/drawing/2014/main" id="{E3DCB029-D4AE-573B-31BB-63EFD68B846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86122" y="5264807"/>
            <a:ext cx="812800" cy="812800"/>
          </a:xfrm>
          <a:prstGeom prst="rect">
            <a:avLst/>
          </a:prstGeom>
        </p:spPr>
      </p:pic>
    </p:spTree>
    <p:extLst>
      <p:ext uri="{BB962C8B-B14F-4D97-AF65-F5344CB8AC3E}">
        <p14:creationId xmlns:p14="http://schemas.microsoft.com/office/powerpoint/2010/main" val="32354802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9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
                </p:tgtEl>
              </p:cMediaNode>
            </p:audio>
          </p:childTnLst>
        </p:cTn>
      </p:par>
    </p:tnLst>
    <p:bldLst>
      <p:bldP spid="5"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047750"/>
            <a:ext cx="9144000" cy="4762500"/>
          </a:xfrm>
          <a:prstGeom prst="rect">
            <a:avLst/>
          </a:prstGeom>
        </p:spPr>
      </p:pic>
      <p:pic>
        <p:nvPicPr>
          <p:cNvPr id="2" name="Slide 41.mp3">
            <a:hlinkClick r:id="" action="ppaction://media"/>
            <a:extLst>
              <a:ext uri="{FF2B5EF4-FFF2-40B4-BE49-F238E27FC236}">
                <a16:creationId xmlns:a16="http://schemas.microsoft.com/office/drawing/2014/main" id="{631867AF-69A8-BD38-A8B0-1A337CAAB84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76183" y="5181600"/>
            <a:ext cx="812800" cy="812800"/>
          </a:xfrm>
          <a:prstGeom prst="rect">
            <a:avLst/>
          </a:prstGeom>
        </p:spPr>
      </p:pic>
    </p:spTree>
    <p:extLst>
      <p:ext uri="{BB962C8B-B14F-4D97-AF65-F5344CB8AC3E}">
        <p14:creationId xmlns:p14="http://schemas.microsoft.com/office/powerpoint/2010/main" val="3604128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269626" y="362543"/>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PREREQUISITES</a:t>
            </a:r>
          </a:p>
        </p:txBody>
      </p:sp>
      <p:sp>
        <p:nvSpPr>
          <p:cNvPr id="10" name="Rectangle 8"/>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16502309-9595-B7C3-4296-16AADC24CA1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269626" y="1479203"/>
            <a:ext cx="9361793" cy="4526280"/>
          </a:xfrm>
        </p:spPr>
        <p:txBody>
          <a:bodyPr>
            <a:normAutofit fontScale="77500" lnSpcReduction="20000"/>
          </a:bodyPr>
          <a:lstStyle/>
          <a:p>
            <a:pPr marL="0" indent="0" algn="just">
              <a:buNone/>
            </a:pPr>
            <a:r>
              <a:rPr lang="en-US" dirty="0">
                <a:solidFill>
                  <a:srgbClr val="47CFFF"/>
                </a:solidFill>
              </a:rPr>
              <a:t>	</a:t>
            </a:r>
            <a:r>
              <a:rPr lang="en-US" sz="3400" dirty="0">
                <a:solidFill>
                  <a:srgbClr val="0033CC"/>
                </a:solidFill>
                <a:latin typeface="Arial" panose="020B0604020202020204" pitchFamily="34" charset="0"/>
                <a:cs typeface="Arial" panose="020B0604020202020204" pitchFamily="34" charset="0"/>
              </a:rPr>
              <a:t>Prior to the proceeding with the testing activities, the following prerequisites must be completed.</a:t>
            </a:r>
          </a:p>
          <a:p>
            <a:pPr marL="0" indent="0">
              <a:buNone/>
            </a:pPr>
            <a:endParaRPr lang="en-US" sz="3400" dirty="0">
              <a:latin typeface="Arial" panose="020B0604020202020204" pitchFamily="34" charset="0"/>
              <a:cs typeface="Arial" panose="020B0604020202020204" pitchFamily="34" charset="0"/>
            </a:endParaRPr>
          </a:p>
          <a:p>
            <a:pPr marL="0" indent="0">
              <a:buNone/>
            </a:pPr>
            <a:r>
              <a:rPr lang="en-US" sz="3400" dirty="0">
                <a:latin typeface="Arial" panose="020B0604020202020204" pitchFamily="34" charset="0"/>
                <a:cs typeface="Arial" panose="020B0604020202020204" pitchFamily="34" charset="0"/>
              </a:rPr>
              <a:t>	1. Procedures submitted and Approved.</a:t>
            </a:r>
          </a:p>
          <a:p>
            <a:pPr marL="0" indent="0">
              <a:buNone/>
            </a:pPr>
            <a:r>
              <a:rPr lang="en-US" sz="3400" dirty="0">
                <a:latin typeface="Arial" panose="020B0604020202020204" pitchFamily="34" charset="0"/>
                <a:cs typeface="Arial" panose="020B0604020202020204" pitchFamily="34" charset="0"/>
              </a:rPr>
              <a:t>	2. Installation are complete.</a:t>
            </a:r>
          </a:p>
          <a:p>
            <a:pPr marL="0" indent="0">
              <a:buNone/>
            </a:pPr>
            <a:r>
              <a:rPr lang="en-US" sz="3400" dirty="0">
                <a:latin typeface="Arial" panose="020B0604020202020204" pitchFamily="34" charset="0"/>
                <a:cs typeface="Arial" panose="020B0604020202020204" pitchFamily="34" charset="0"/>
              </a:rPr>
              <a:t>	3. Construction related tests complete (leakage test, etc.)</a:t>
            </a:r>
          </a:p>
          <a:p>
            <a:pPr marL="0" indent="0">
              <a:buNone/>
            </a:pPr>
            <a:r>
              <a:rPr lang="en-US" sz="3400" dirty="0">
                <a:latin typeface="Arial" panose="020B0604020202020204" pitchFamily="34" charset="0"/>
                <a:cs typeface="Arial" panose="020B0604020202020204" pitchFamily="34" charset="0"/>
              </a:rPr>
              <a:t>	4. Quality Control inspection is completed.</a:t>
            </a:r>
          </a:p>
          <a:p>
            <a:pPr marL="0" indent="0">
              <a:buNone/>
            </a:pPr>
            <a:r>
              <a:rPr lang="en-US" sz="3400" dirty="0">
                <a:latin typeface="Arial" panose="020B0604020202020204" pitchFamily="34" charset="0"/>
                <a:cs typeface="Arial" panose="020B0604020202020204" pitchFamily="34" charset="0"/>
              </a:rPr>
              <a:t>	5. Installation Verification checks successfully complete.</a:t>
            </a:r>
          </a:p>
          <a:p>
            <a:pPr marL="0" indent="0">
              <a:buNone/>
            </a:pPr>
            <a:r>
              <a:rPr lang="en-US" sz="3400" dirty="0">
                <a:latin typeface="Arial" panose="020B0604020202020204" pitchFamily="34" charset="0"/>
                <a:cs typeface="Arial" panose="020B0604020202020204" pitchFamily="34" charset="0"/>
              </a:rPr>
              <a:t>	6. Applicable documents prepared and available.</a:t>
            </a:r>
          </a:p>
        </p:txBody>
      </p:sp>
      <p:pic>
        <p:nvPicPr>
          <p:cNvPr id="3" name="Slide 5.mp3">
            <a:hlinkClick r:id="" action="ppaction://media"/>
            <a:extLst>
              <a:ext uri="{FF2B5EF4-FFF2-40B4-BE49-F238E27FC236}">
                <a16:creationId xmlns:a16="http://schemas.microsoft.com/office/drawing/2014/main" id="{68B268D8-A54F-25CE-E514-C545C0F909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96061" y="5486400"/>
            <a:ext cx="812800" cy="812800"/>
          </a:xfrm>
          <a:prstGeom prst="rect">
            <a:avLst/>
          </a:prstGeom>
        </p:spPr>
      </p:pic>
    </p:spTree>
    <p:extLst>
      <p:ext uri="{BB962C8B-B14F-4D97-AF65-F5344CB8AC3E}">
        <p14:creationId xmlns:p14="http://schemas.microsoft.com/office/powerpoint/2010/main" val="1454191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9" dur="500"/>
                                        <p:tgtEl>
                                          <p:spTgt spid="1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4" dur="500"/>
                                        <p:tgtEl>
                                          <p:spTgt spid="1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29" dur="500"/>
                                        <p:tgtEl>
                                          <p:spTgt spid="1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34" dur="500"/>
                                        <p:tgtEl>
                                          <p:spTgt spid="1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39" dur="500"/>
                                        <p:tgtEl>
                                          <p:spTgt spid="1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3">
                                            <p:txEl>
                                              <p:pRg st="7" end="7"/>
                                            </p:txEl>
                                          </p:spTgt>
                                        </p:tgtEl>
                                        <p:attrNameLst>
                                          <p:attrName>style.visibility</p:attrName>
                                        </p:attrNameLst>
                                      </p:cBhvr>
                                      <p:to>
                                        <p:strVal val="visible"/>
                                      </p:to>
                                    </p:set>
                                    <p:animEffect transition="in" filter="randombar(horizontal)">
                                      <p:cBhvr>
                                        <p:cTn id="44" dur="500"/>
                                        <p:tgtEl>
                                          <p:spTgt spid="1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848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309040" y="449317"/>
            <a:ext cx="9322379"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PROCEDURES</a:t>
            </a:r>
          </a:p>
        </p:txBody>
      </p:sp>
      <p:sp>
        <p:nvSpPr>
          <p:cNvPr id="10" name="Rectangle 8"/>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3EE91E6D-5935-0A8A-8074-DE48FAB8551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301157" y="1513642"/>
            <a:ext cx="9174219" cy="4526280"/>
          </a:xfrm>
        </p:spPr>
        <p:txBody>
          <a:bodyPr>
            <a:normAutofit/>
          </a:bodyPr>
          <a:lstStyle/>
          <a:p>
            <a:pPr marL="0" indent="0" algn="just">
              <a:buNone/>
            </a:pPr>
            <a:r>
              <a:rPr lang="en-US" dirty="0">
                <a:solidFill>
                  <a:srgbClr val="47CFFF"/>
                </a:solidFill>
              </a:rPr>
              <a:t>	</a:t>
            </a:r>
            <a:r>
              <a:rPr lang="en-US" sz="2800" dirty="0">
                <a:latin typeface="Arial" panose="020B0604020202020204" pitchFamily="34" charset="0"/>
                <a:cs typeface="Arial" panose="020B0604020202020204" pitchFamily="34" charset="0"/>
              </a:rPr>
              <a:t>These procedures cover the placing of the various HVAC systems into operation, testing, adjusting and balancing flow, and upon completion of the proceeding tests, conducting operational test of the various systems to determine the actual system performances. All other test and reporting as required to confirm that the installation meets the specified conditions shall also be performed. Specified procedures for each activity are provided hereunder.</a:t>
            </a:r>
          </a:p>
        </p:txBody>
      </p:sp>
      <p:pic>
        <p:nvPicPr>
          <p:cNvPr id="3" name="Slide 6.mp3">
            <a:hlinkClick r:id="" action="ppaction://media"/>
            <a:extLst>
              <a:ext uri="{FF2B5EF4-FFF2-40B4-BE49-F238E27FC236}">
                <a16:creationId xmlns:a16="http://schemas.microsoft.com/office/drawing/2014/main" id="{C54CB392-4D1A-1AD4-DF7D-DB2A0F7557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82809" y="5410200"/>
            <a:ext cx="812800" cy="812800"/>
          </a:xfrm>
          <a:prstGeom prst="rect">
            <a:avLst/>
          </a:prstGeom>
        </p:spPr>
      </p:pic>
    </p:spTree>
    <p:extLst>
      <p:ext uri="{BB962C8B-B14F-4D97-AF65-F5344CB8AC3E}">
        <p14:creationId xmlns:p14="http://schemas.microsoft.com/office/powerpoint/2010/main" val="3920008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74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3AB03EE-7530-2D46-AF2A-16F95AF770BB}"/>
              </a:ext>
            </a:extLst>
          </p:cNvPr>
          <p:cNvSpPr>
            <a:spLocks noGrp="1"/>
          </p:cNvSpPr>
          <p:nvPr>
            <p:ph type="title"/>
          </p:nvPr>
        </p:nvSpPr>
        <p:spPr>
          <a:xfrm>
            <a:off x="306412" y="428297"/>
            <a:ext cx="9288221"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INTENDED USE</a:t>
            </a:r>
          </a:p>
        </p:txBody>
      </p:sp>
      <p:sp>
        <p:nvSpPr>
          <p:cNvPr id="10" name="Rectangle 8"/>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38618629-AE28-437F-EC08-5400928EEE22}"/>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302362" y="1221265"/>
            <a:ext cx="10055962" cy="1552904"/>
          </a:xfrm>
        </p:spPr>
        <p:txBody>
          <a:bodyPr>
            <a:normAutofit fontScale="25000" lnSpcReduction="20000"/>
          </a:bodyPr>
          <a:lstStyle/>
          <a:p>
            <a:pPr lvl="2" algn="just"/>
            <a:r>
              <a:rPr lang="en-CA" sz="11200" dirty="0">
                <a:latin typeface="Arial" panose="020B0604020202020204" pitchFamily="34" charset="0"/>
                <a:cs typeface="Arial" panose="020B0604020202020204" pitchFamily="34" charset="0"/>
              </a:rPr>
              <a:t>Test to verify proper and safe operation, determine actual point of performance, evaluate qualitative and quantitative performance of equipment, systems and controls at design, average and low loads using actual or simulated loads.</a:t>
            </a:r>
            <a:endParaRPr lang="en-PH" sz="11200" dirty="0">
              <a:latin typeface="Arial" panose="020B0604020202020204" pitchFamily="34" charset="0"/>
              <a:cs typeface="Arial" panose="020B0604020202020204" pitchFamily="34" charset="0"/>
            </a:endParaRPr>
          </a:p>
          <a:p>
            <a:pPr algn="just">
              <a:buNone/>
            </a:pPr>
            <a:endParaRPr lang="en-US" sz="3200" dirty="0">
              <a:latin typeface="Arial" panose="020B0604020202020204" pitchFamily="34" charset="0"/>
              <a:cs typeface="Arial" panose="020B0604020202020204" pitchFamily="34" charset="0"/>
            </a:endParaRPr>
          </a:p>
        </p:txBody>
      </p:sp>
      <p:pic>
        <p:nvPicPr>
          <p:cNvPr id="3" name="Slide 7.mp3">
            <a:hlinkClick r:id="" action="ppaction://media"/>
            <a:extLst>
              <a:ext uri="{FF2B5EF4-FFF2-40B4-BE49-F238E27FC236}">
                <a16:creationId xmlns:a16="http://schemas.microsoft.com/office/drawing/2014/main" id="{6195F96D-97A1-D9EE-BBC6-60EEE96209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62930" y="5410200"/>
            <a:ext cx="812800" cy="812800"/>
          </a:xfrm>
          <a:prstGeom prst="rect">
            <a:avLst/>
          </a:prstGeom>
        </p:spPr>
      </p:pic>
      <p:sp>
        <p:nvSpPr>
          <p:cNvPr id="7" name="Content Placeholder 2">
            <a:extLst>
              <a:ext uri="{FF2B5EF4-FFF2-40B4-BE49-F238E27FC236}">
                <a16:creationId xmlns:a16="http://schemas.microsoft.com/office/drawing/2014/main" id="{513FE8F6-53A5-1DE2-F8CF-B9CD7E37C0ED}"/>
              </a:ext>
            </a:extLst>
          </p:cNvPr>
          <p:cNvSpPr txBox="1">
            <a:spLocks/>
          </p:cNvSpPr>
          <p:nvPr/>
        </p:nvSpPr>
        <p:spPr>
          <a:xfrm>
            <a:off x="-304800" y="2980191"/>
            <a:ext cx="10058400" cy="1995993"/>
          </a:xfrm>
          <a:prstGeom prst="rect">
            <a:avLst/>
          </a:prstGeom>
        </p:spPr>
        <p:txBody>
          <a:bodyPr vert="horz" lIns="91440" tIns="45720" rIns="91440" bIns="45720" rtlCol="0">
            <a:noAutofit/>
          </a:bodyPr>
          <a:lstStyle>
            <a:lvl1pPr marL="371464" indent="-371464" algn="l" defTabSz="495285" rtl="0" eaLnBrk="1" latinLnBrk="0" hangingPunct="1">
              <a:spcBef>
                <a:spcPct val="20000"/>
              </a:spcBef>
              <a:buFont typeface="Arial"/>
              <a:buChar char="•"/>
              <a:defRPr sz="3467" kern="1200">
                <a:solidFill>
                  <a:schemeClr val="tx1"/>
                </a:solidFill>
                <a:latin typeface="+mn-lt"/>
                <a:ea typeface="+mn-ea"/>
                <a:cs typeface="+mn-cs"/>
              </a:defRPr>
            </a:lvl1pPr>
            <a:lvl2pPr marL="804838" indent="-309553" algn="l" defTabSz="495285" rtl="0" eaLnBrk="1" latinLnBrk="0" hangingPunct="1">
              <a:spcBef>
                <a:spcPct val="20000"/>
              </a:spcBef>
              <a:buFont typeface="Arial"/>
              <a:buChar char="–"/>
              <a:defRPr sz="3033" kern="1200">
                <a:solidFill>
                  <a:schemeClr val="tx1"/>
                </a:solidFill>
                <a:latin typeface="+mn-lt"/>
                <a:ea typeface="+mn-ea"/>
                <a:cs typeface="+mn-cs"/>
              </a:defRPr>
            </a:lvl2pPr>
            <a:lvl3pPr marL="1238212" indent="-247642" algn="l" defTabSz="495285" rtl="0" eaLnBrk="1" latinLnBrk="0" hangingPunct="1">
              <a:spcBef>
                <a:spcPct val="20000"/>
              </a:spcBef>
              <a:buFont typeface="Arial"/>
              <a:buChar char="•"/>
              <a:defRPr sz="2600" kern="1200">
                <a:solidFill>
                  <a:schemeClr val="tx1"/>
                </a:solidFill>
                <a:latin typeface="+mn-lt"/>
                <a:ea typeface="+mn-ea"/>
                <a:cs typeface="+mn-cs"/>
              </a:defRPr>
            </a:lvl3pPr>
            <a:lvl4pPr marL="1733497" indent="-247642" algn="l" defTabSz="495285" rtl="0" eaLnBrk="1" latinLnBrk="0" hangingPunct="1">
              <a:spcBef>
                <a:spcPct val="20000"/>
              </a:spcBef>
              <a:buFont typeface="Arial"/>
              <a:buChar char="–"/>
              <a:defRPr sz="2167" kern="1200">
                <a:solidFill>
                  <a:schemeClr val="tx1"/>
                </a:solidFill>
                <a:latin typeface="+mn-lt"/>
                <a:ea typeface="+mn-ea"/>
                <a:cs typeface="+mn-cs"/>
              </a:defRPr>
            </a:lvl4pPr>
            <a:lvl5pPr marL="2228781" indent="-247642" algn="l" defTabSz="495285" rtl="0" eaLnBrk="1" latinLnBrk="0" hangingPunct="1">
              <a:spcBef>
                <a:spcPct val="20000"/>
              </a:spcBef>
              <a:buFont typeface="Arial"/>
              <a:buChar char="»"/>
              <a:defRPr sz="2167" kern="1200">
                <a:solidFill>
                  <a:schemeClr val="tx1"/>
                </a:solidFill>
                <a:latin typeface="+mn-lt"/>
                <a:ea typeface="+mn-ea"/>
                <a:cs typeface="+mn-cs"/>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a:lstStyle>
          <a:p>
            <a:pPr lvl="2"/>
            <a:r>
              <a:rPr lang="en-CA" sz="2800" dirty="0">
                <a:latin typeface="Arial" panose="020B0604020202020204" pitchFamily="34" charset="0"/>
                <a:cs typeface="Arial" panose="020B0604020202020204" pitchFamily="34" charset="0"/>
              </a:rPr>
              <a:t>Adjust and regulate equipment and systems so as to meet specified performance requirements and to achieve specified interaction with other related systems under normal and emergency loads and operating conditions.</a:t>
            </a:r>
            <a:endParaRPr lang="en-PH" sz="2800" dirty="0">
              <a:latin typeface="Arial" panose="020B0604020202020204" pitchFamily="34" charset="0"/>
              <a:cs typeface="Arial" panose="020B0604020202020204" pitchFamily="34" charset="0"/>
            </a:endParaRPr>
          </a:p>
          <a:p>
            <a:pPr algn="just">
              <a:buFont typeface="Arial"/>
              <a:buNone/>
            </a:pPr>
            <a:endParaRPr lang="en-US" sz="14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162796FF-6C96-146D-9E19-807D96DD5E80}"/>
              </a:ext>
            </a:extLst>
          </p:cNvPr>
          <p:cNvSpPr txBox="1">
            <a:spLocks/>
          </p:cNvSpPr>
          <p:nvPr/>
        </p:nvSpPr>
        <p:spPr>
          <a:xfrm>
            <a:off x="-304800" y="5225003"/>
            <a:ext cx="10058400" cy="1995993"/>
          </a:xfrm>
          <a:prstGeom prst="rect">
            <a:avLst/>
          </a:prstGeom>
        </p:spPr>
        <p:txBody>
          <a:bodyPr vert="horz" lIns="91440" tIns="45720" rIns="91440" bIns="45720" rtlCol="0">
            <a:noAutofit/>
          </a:bodyPr>
          <a:lstStyle>
            <a:lvl1pPr marL="371464" indent="-371464" algn="l" defTabSz="495285" rtl="0" eaLnBrk="1" latinLnBrk="0" hangingPunct="1">
              <a:spcBef>
                <a:spcPct val="20000"/>
              </a:spcBef>
              <a:buFont typeface="Arial"/>
              <a:buChar char="•"/>
              <a:defRPr sz="3467" kern="1200">
                <a:solidFill>
                  <a:schemeClr val="tx1"/>
                </a:solidFill>
                <a:latin typeface="+mn-lt"/>
                <a:ea typeface="+mn-ea"/>
                <a:cs typeface="+mn-cs"/>
              </a:defRPr>
            </a:lvl1pPr>
            <a:lvl2pPr marL="804838" indent="-309553" algn="l" defTabSz="495285" rtl="0" eaLnBrk="1" latinLnBrk="0" hangingPunct="1">
              <a:spcBef>
                <a:spcPct val="20000"/>
              </a:spcBef>
              <a:buFont typeface="Arial"/>
              <a:buChar char="–"/>
              <a:defRPr sz="3033" kern="1200">
                <a:solidFill>
                  <a:schemeClr val="tx1"/>
                </a:solidFill>
                <a:latin typeface="+mn-lt"/>
                <a:ea typeface="+mn-ea"/>
                <a:cs typeface="+mn-cs"/>
              </a:defRPr>
            </a:lvl2pPr>
            <a:lvl3pPr marL="1238212" indent="-247642" algn="l" defTabSz="495285" rtl="0" eaLnBrk="1" latinLnBrk="0" hangingPunct="1">
              <a:spcBef>
                <a:spcPct val="20000"/>
              </a:spcBef>
              <a:buFont typeface="Arial"/>
              <a:buChar char="•"/>
              <a:defRPr sz="2600" kern="1200">
                <a:solidFill>
                  <a:schemeClr val="tx1"/>
                </a:solidFill>
                <a:latin typeface="+mn-lt"/>
                <a:ea typeface="+mn-ea"/>
                <a:cs typeface="+mn-cs"/>
              </a:defRPr>
            </a:lvl3pPr>
            <a:lvl4pPr marL="1733497" indent="-247642" algn="l" defTabSz="495285" rtl="0" eaLnBrk="1" latinLnBrk="0" hangingPunct="1">
              <a:spcBef>
                <a:spcPct val="20000"/>
              </a:spcBef>
              <a:buFont typeface="Arial"/>
              <a:buChar char="–"/>
              <a:defRPr sz="2167" kern="1200">
                <a:solidFill>
                  <a:schemeClr val="tx1"/>
                </a:solidFill>
                <a:latin typeface="+mn-lt"/>
                <a:ea typeface="+mn-ea"/>
                <a:cs typeface="+mn-cs"/>
              </a:defRPr>
            </a:lvl4pPr>
            <a:lvl5pPr marL="2228781" indent="-247642" algn="l" defTabSz="495285" rtl="0" eaLnBrk="1" latinLnBrk="0" hangingPunct="1">
              <a:spcBef>
                <a:spcPct val="20000"/>
              </a:spcBef>
              <a:buFont typeface="Arial"/>
              <a:buChar char="»"/>
              <a:defRPr sz="2167" kern="1200">
                <a:solidFill>
                  <a:schemeClr val="tx1"/>
                </a:solidFill>
                <a:latin typeface="+mn-lt"/>
                <a:ea typeface="+mn-ea"/>
                <a:cs typeface="+mn-cs"/>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a:lstStyle>
          <a:p>
            <a:pPr lvl="2"/>
            <a:r>
              <a:rPr lang="en-CA" sz="2800" dirty="0">
                <a:latin typeface="Arial" panose="020B0604020202020204" pitchFamily="34" charset="0"/>
                <a:cs typeface="Arial" panose="020B0604020202020204" pitchFamily="34" charset="0"/>
              </a:rPr>
              <a:t>Balance systems and equipment to regulate flow rates to match load requirements over full operating ranges.</a:t>
            </a:r>
            <a:endParaRPr lang="en-PH" sz="2800" dirty="0">
              <a:latin typeface="Arial" panose="020B0604020202020204" pitchFamily="34" charset="0"/>
              <a:cs typeface="Arial" panose="020B0604020202020204" pitchFamily="34" charset="0"/>
            </a:endParaRPr>
          </a:p>
          <a:p>
            <a:pPr algn="just">
              <a:buFont typeface="Arial"/>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071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8168" fill="hold"/>
                                        <p:tgtEl>
                                          <p:spTgt spid="3"/>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3"/>
                </p:tgtEl>
              </p:cMediaNode>
            </p:audio>
          </p:childTnLst>
        </p:cTn>
      </p:par>
    </p:tnLst>
    <p:bldLst>
      <p:bldP spid="5" grpId="0" animBg="1"/>
      <p:bldP spid="8" grpId="0" build="p"/>
      <p:bldP spid="7"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
            <a:extLst>
              <a:ext uri="{FF2B5EF4-FFF2-40B4-BE49-F238E27FC236}">
                <a16:creationId xmlns:a16="http://schemas.microsoft.com/office/drawing/2014/main" id="{2747F5B5-CE9B-94D5-75CF-D42C52EE6AD6}"/>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2">
            <a:extLst>
              <a:ext uri="{FF2B5EF4-FFF2-40B4-BE49-F238E27FC236}">
                <a16:creationId xmlns:a16="http://schemas.microsoft.com/office/drawing/2014/main" id="{A3AB03EE-7530-2D46-AF2A-16F95AF770BB}"/>
              </a:ext>
            </a:extLst>
          </p:cNvPr>
          <p:cNvSpPr txBox="1">
            <a:spLocks/>
          </p:cNvSpPr>
          <p:nvPr/>
        </p:nvSpPr>
        <p:spPr>
          <a:xfrm>
            <a:off x="269626" y="457200"/>
            <a:ext cx="9361793" cy="628057"/>
          </a:xfrm>
          <a:prstGeom prst="rect">
            <a:avLst/>
          </a:prstGeom>
          <a:solidFill>
            <a:schemeClr val="bg1"/>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lgn="ctr" defTabSz="495285" rtl="0" eaLnBrk="1" latinLnBrk="0" hangingPunct="1">
              <a:spcBef>
                <a:spcPct val="0"/>
              </a:spcBef>
              <a:buNone/>
              <a:defRPr sz="4767"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PH" sz="2800" b="1">
                <a:ln w="0"/>
                <a:solidFill>
                  <a:schemeClr val="tx1"/>
                </a:solidFill>
                <a:effectLst>
                  <a:outerShdw blurRad="38100" dist="19050" dir="2700000" algn="tl" rotWithShape="0">
                    <a:schemeClr val="dk1">
                      <a:alpha val="40000"/>
                    </a:schemeClr>
                  </a:outerShdw>
                </a:effectLst>
              </a:rPr>
              <a:t>REFERENCES</a:t>
            </a:r>
            <a:endParaRPr lang="en-PH" sz="2800" b="1"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AEED2F1F-B7C3-7A6A-805D-83EBEC3908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591" y="1208729"/>
            <a:ext cx="4110038" cy="2740025"/>
          </a:xfrm>
          <a:prstGeom prst="rect">
            <a:avLst/>
          </a:prstGeom>
        </p:spPr>
      </p:pic>
      <p:pic>
        <p:nvPicPr>
          <p:cNvPr id="6" name="Picture 5">
            <a:extLst>
              <a:ext uri="{FF2B5EF4-FFF2-40B4-BE49-F238E27FC236}">
                <a16:creationId xmlns:a16="http://schemas.microsoft.com/office/drawing/2014/main" id="{6E83A81F-2611-EE89-83DC-566064FC6C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939" y="1208729"/>
            <a:ext cx="2806700" cy="2806700"/>
          </a:xfrm>
          <a:prstGeom prst="rect">
            <a:avLst/>
          </a:prstGeom>
        </p:spPr>
      </p:pic>
      <p:sp>
        <p:nvSpPr>
          <p:cNvPr id="7" name="Content Placeholder 5">
            <a:extLst>
              <a:ext uri="{FF2B5EF4-FFF2-40B4-BE49-F238E27FC236}">
                <a16:creationId xmlns:a16="http://schemas.microsoft.com/office/drawing/2014/main" id="{CC6A3512-3D43-DC51-63C0-834E0E1B2372}"/>
              </a:ext>
            </a:extLst>
          </p:cNvPr>
          <p:cNvSpPr txBox="1">
            <a:spLocks/>
          </p:cNvSpPr>
          <p:nvPr/>
        </p:nvSpPr>
        <p:spPr>
          <a:xfrm>
            <a:off x="4932035" y="3632200"/>
            <a:ext cx="4609150" cy="2362200"/>
          </a:xfrm>
          <a:prstGeom prst="rect">
            <a:avLst/>
          </a:prstGeom>
        </p:spPr>
        <p:txBody>
          <a:bodyPr/>
          <a:lstStyle>
            <a:lvl1pPr marL="371464" indent="-371464" algn="l" defTabSz="495285" rtl="0" eaLnBrk="1" latinLnBrk="0" hangingPunct="1">
              <a:spcBef>
                <a:spcPct val="20000"/>
              </a:spcBef>
              <a:buFont typeface="Arial"/>
              <a:buChar char="•"/>
              <a:defRPr sz="3467" kern="1200">
                <a:solidFill>
                  <a:schemeClr val="tx1"/>
                </a:solidFill>
                <a:latin typeface="+mn-lt"/>
                <a:ea typeface="+mn-ea"/>
                <a:cs typeface="+mn-cs"/>
              </a:defRPr>
            </a:lvl1pPr>
            <a:lvl2pPr marL="804838" indent="-309553" algn="l" defTabSz="495285" rtl="0" eaLnBrk="1" latinLnBrk="0" hangingPunct="1">
              <a:spcBef>
                <a:spcPct val="20000"/>
              </a:spcBef>
              <a:buFont typeface="Arial"/>
              <a:buChar char="–"/>
              <a:defRPr sz="3033" kern="1200">
                <a:solidFill>
                  <a:schemeClr val="tx1"/>
                </a:solidFill>
                <a:latin typeface="+mn-lt"/>
                <a:ea typeface="+mn-ea"/>
                <a:cs typeface="+mn-cs"/>
              </a:defRPr>
            </a:lvl2pPr>
            <a:lvl3pPr marL="1238212" indent="-247642" algn="l" defTabSz="495285" rtl="0" eaLnBrk="1" latinLnBrk="0" hangingPunct="1">
              <a:spcBef>
                <a:spcPct val="20000"/>
              </a:spcBef>
              <a:buFont typeface="Arial"/>
              <a:buChar char="•"/>
              <a:defRPr sz="2600" kern="1200">
                <a:solidFill>
                  <a:schemeClr val="tx1"/>
                </a:solidFill>
                <a:latin typeface="+mn-lt"/>
                <a:ea typeface="+mn-ea"/>
                <a:cs typeface="+mn-cs"/>
              </a:defRPr>
            </a:lvl3pPr>
            <a:lvl4pPr marL="1733497" indent="-247642" algn="l" defTabSz="495285" rtl="0" eaLnBrk="1" latinLnBrk="0" hangingPunct="1">
              <a:spcBef>
                <a:spcPct val="20000"/>
              </a:spcBef>
              <a:buFont typeface="Arial"/>
              <a:buChar char="–"/>
              <a:defRPr sz="2167" kern="1200">
                <a:solidFill>
                  <a:schemeClr val="tx1"/>
                </a:solidFill>
                <a:latin typeface="+mn-lt"/>
                <a:ea typeface="+mn-ea"/>
                <a:cs typeface="+mn-cs"/>
              </a:defRPr>
            </a:lvl4pPr>
            <a:lvl5pPr marL="2228781" indent="-247642" algn="l" defTabSz="495285" rtl="0" eaLnBrk="1" latinLnBrk="0" hangingPunct="1">
              <a:spcBef>
                <a:spcPct val="20000"/>
              </a:spcBef>
              <a:buFont typeface="Arial"/>
              <a:buChar char="»"/>
              <a:defRPr sz="2167" kern="1200">
                <a:solidFill>
                  <a:schemeClr val="tx1"/>
                </a:solidFill>
                <a:latin typeface="+mn-lt"/>
                <a:ea typeface="+mn-ea"/>
                <a:cs typeface="+mn-cs"/>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a:lstStyle>
          <a:p>
            <a:pPr marL="0" indent="0" algn="just">
              <a:buFont typeface="Arial"/>
              <a:buNone/>
            </a:pPr>
            <a:endParaRPr lang="en-US" dirty="0"/>
          </a:p>
          <a:p>
            <a:pPr marL="0" indent="0" algn="ctr">
              <a:buFont typeface="Arial"/>
              <a:buNone/>
            </a:pPr>
            <a:r>
              <a:rPr lang="en-US" sz="2000" dirty="0">
                <a:latin typeface="Arial" panose="020B0604020202020204" pitchFamily="34" charset="0"/>
                <a:cs typeface="Arial" panose="020B0604020202020204" pitchFamily="34" charset="0"/>
              </a:rPr>
              <a:t>Procedural Standard for Testing, Balancing, Adjusting of Environmental systems, by the National Environmental Balancing Bureau  (NEBB)</a:t>
            </a:r>
          </a:p>
        </p:txBody>
      </p:sp>
      <p:sp>
        <p:nvSpPr>
          <p:cNvPr id="9" name="TextBox 8">
            <a:extLst>
              <a:ext uri="{FF2B5EF4-FFF2-40B4-BE49-F238E27FC236}">
                <a16:creationId xmlns:a16="http://schemas.microsoft.com/office/drawing/2014/main" id="{43A2CD7B-55BE-B703-ACE6-80B8588156CE}"/>
              </a:ext>
            </a:extLst>
          </p:cNvPr>
          <p:cNvSpPr txBox="1"/>
          <p:nvPr/>
        </p:nvSpPr>
        <p:spPr>
          <a:xfrm>
            <a:off x="269626" y="4272251"/>
            <a:ext cx="4953964" cy="400110"/>
          </a:xfrm>
          <a:prstGeom prst="rect">
            <a:avLst/>
          </a:prstGeom>
          <a:noFill/>
        </p:spPr>
        <p:txBody>
          <a:bodyPr wrap="square">
            <a:sp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Associated Air Balance Council or AABC </a:t>
            </a:r>
            <a:endParaRPr lang="en-US" sz="2000" dirty="0"/>
          </a:p>
        </p:txBody>
      </p:sp>
      <p:pic>
        <p:nvPicPr>
          <p:cNvPr id="2" name="Slide 8.mp3">
            <a:hlinkClick r:id="" action="ppaction://media"/>
            <a:extLst>
              <a:ext uri="{FF2B5EF4-FFF2-40B4-BE49-F238E27FC236}">
                <a16:creationId xmlns:a16="http://schemas.microsoft.com/office/drawing/2014/main" id="{987DBA83-DE9E-075B-31EA-A091ED5E76F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906000" y="4843117"/>
            <a:ext cx="812800" cy="812800"/>
          </a:xfrm>
          <a:prstGeom prst="rect">
            <a:avLst/>
          </a:prstGeom>
        </p:spPr>
      </p:pic>
    </p:spTree>
    <p:extLst>
      <p:ext uri="{BB962C8B-B14F-4D97-AF65-F5344CB8AC3E}">
        <p14:creationId xmlns:p14="http://schemas.microsoft.com/office/powerpoint/2010/main" val="2721231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
                </p:tgtEl>
              </p:cMediaNode>
            </p:audio>
          </p:childTnLst>
        </p:cTn>
      </p:par>
    </p:tnLst>
    <p:bldLst>
      <p:bldP spid="26" grpId="0" animBg="1"/>
      <p:bldP spid="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9446" y="2833490"/>
            <a:ext cx="5593858" cy="492443"/>
          </a:xfrm>
          <a:prstGeom prst="rect">
            <a:avLst/>
          </a:prstGeom>
          <a:noFill/>
        </p:spPr>
        <p:txBody>
          <a:bodyPr wrap="square" rtlCol="0" anchor="ctr">
            <a:spAutoFit/>
          </a:bodyPr>
          <a:lstStyle/>
          <a:p>
            <a:pPr algn="ctr"/>
            <a:r>
              <a:rPr lang="en-US" sz="2600" b="1" dirty="0">
                <a:solidFill>
                  <a:schemeClr val="bg1"/>
                </a:solidFill>
                <a:latin typeface="+mj-lt"/>
              </a:rPr>
              <a:t>Company Capability</a:t>
            </a:r>
          </a:p>
        </p:txBody>
      </p:sp>
      <p:sp>
        <p:nvSpPr>
          <p:cNvPr id="6" name="Title 2">
            <a:extLst>
              <a:ext uri="{FF2B5EF4-FFF2-40B4-BE49-F238E27FC236}">
                <a16:creationId xmlns:a16="http://schemas.microsoft.com/office/drawing/2014/main" id="{A3AB03EE-7530-2D46-AF2A-16F95AF770BB}"/>
              </a:ext>
            </a:extLst>
          </p:cNvPr>
          <p:cNvSpPr>
            <a:spLocks noGrp="1"/>
          </p:cNvSpPr>
          <p:nvPr>
            <p:ph type="title"/>
          </p:nvPr>
        </p:nvSpPr>
        <p:spPr>
          <a:xfrm>
            <a:off x="269626" y="381000"/>
            <a:ext cx="9361793" cy="762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PH" sz="2800" b="1" dirty="0">
                <a:ln w="0"/>
                <a:solidFill>
                  <a:schemeClr val="tx1"/>
                </a:solidFill>
                <a:effectLst>
                  <a:outerShdw blurRad="38100" dist="19050" dir="2700000" algn="tl" rotWithShape="0">
                    <a:schemeClr val="dk1">
                      <a:alpha val="40000"/>
                    </a:schemeClr>
                  </a:outerShdw>
                </a:effectLst>
              </a:rPr>
              <a:t>BASIC PRINCIPLE</a:t>
            </a:r>
          </a:p>
        </p:txBody>
      </p:sp>
      <p:pic>
        <p:nvPicPr>
          <p:cNvPr id="4" name="Picture 1">
            <a:extLst>
              <a:ext uri="{FF2B5EF4-FFF2-40B4-BE49-F238E27FC236}">
                <a16:creationId xmlns:a16="http://schemas.microsoft.com/office/drawing/2014/main" id="{04201E52-7533-03C8-3669-62F7FA9A00D8}"/>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7007" y="642902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269626" y="1676400"/>
            <a:ext cx="9361793" cy="3591758"/>
          </a:xfrm>
        </p:spPr>
        <p:txBody>
          <a:bodyPr>
            <a:normAutofit/>
          </a:bodyPr>
          <a:lstStyle/>
          <a:p>
            <a:pPr marL="0" indent="0" algn="just">
              <a:buNone/>
            </a:pPr>
            <a:r>
              <a:rPr lang="en-US" dirty="0"/>
              <a:t>	</a:t>
            </a:r>
            <a:r>
              <a:rPr lang="en-US" sz="2800" dirty="0">
                <a:latin typeface="Arial" panose="020B0604020202020204" pitchFamily="34" charset="0"/>
                <a:cs typeface="Arial" panose="020B0604020202020204" pitchFamily="34" charset="0"/>
              </a:rPr>
              <a:t>This detail uses the proportional method.  This involves working toward the fan from the most remote junction or terminal setting correct proportion or ratio of air flow at each junction or terminal of the system, regardless of the absolute values. To get absolute values of air flow, adjust the main damper at the fan until the design total rate of air flow has been attained.</a:t>
            </a:r>
          </a:p>
        </p:txBody>
      </p:sp>
      <p:pic>
        <p:nvPicPr>
          <p:cNvPr id="2" name="Slide 9.mp3">
            <a:hlinkClick r:id="" action="ppaction://media"/>
            <a:extLst>
              <a:ext uri="{FF2B5EF4-FFF2-40B4-BE49-F238E27FC236}">
                <a16:creationId xmlns:a16="http://schemas.microsoft.com/office/drawing/2014/main" id="{C3BD254A-1645-1599-FA05-0AE0FB7FD6C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86122" y="5105400"/>
            <a:ext cx="812800" cy="81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28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6" grpId="0" animBg="1"/>
    </p:bldLst>
  </p:timing>
</p:sld>
</file>

<file path=ppt/theme/theme1.xml><?xml version="1.0" encoding="utf-8"?>
<a:theme xmlns:a="http://schemas.openxmlformats.org/drawingml/2006/main" name="Theme1.0">
  <a:themeElements>
    <a:clrScheme name="Custom 1">
      <a:dk1>
        <a:sysClr val="windowText" lastClr="000000"/>
      </a:dk1>
      <a:lt1>
        <a:sysClr val="window" lastClr="FFFFFF"/>
      </a:lt1>
      <a:dk2>
        <a:srgbClr val="4F271C"/>
      </a:dk2>
      <a:lt2>
        <a:srgbClr val="E7DEC9"/>
      </a:lt2>
      <a:accent1>
        <a:srgbClr val="C00000"/>
      </a:accent1>
      <a:accent2>
        <a:srgbClr val="002060"/>
      </a:accent2>
      <a:accent3>
        <a:srgbClr val="006600"/>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0" id="{DAA129D2-D0B8-47EF-8011-44100118FFCD}" vid="{9720A52A-A7BA-4FAB-80BA-5912C755B0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0B6CD2C26E4146AEA7247D2F3243D8" ma:contentTypeVersion="17" ma:contentTypeDescription="Create a new document." ma:contentTypeScope="" ma:versionID="9d104b5fc3f6fdac62730b5ac1d09ccc">
  <xsd:schema xmlns:xsd="http://www.w3.org/2001/XMLSchema" xmlns:xs="http://www.w3.org/2001/XMLSchema" xmlns:p="http://schemas.microsoft.com/office/2006/metadata/properties" xmlns:ns2="8d3e3dc3-2898-499a-b070-2bae628c89ef" xmlns:ns3="2d38d079-e740-4de3-8804-24bd22702a8a" targetNamespace="http://schemas.microsoft.com/office/2006/metadata/properties" ma:root="true" ma:fieldsID="8c5ef0b1e03cd57b0c0e691c1f98493e" ns2:_="" ns3:_="">
    <xsd:import namespace="8d3e3dc3-2898-499a-b070-2bae628c89ef"/>
    <xsd:import namespace="2d38d079-e740-4de3-8804-24bd22702a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Appendix"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e3dc3-2898-499a-b070-2bae628c8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Appendix" ma:index="18" nillable="true" ma:displayName="Appendix" ma:format="Dropdown" ma:internalName="Appendix">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819efc-2064-4f6a-937e-c28693a729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38d079-e740-4de3-8804-24bd22702a8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8e9281d-86e8-40f8-b510-5797ca768189}" ma:internalName="TaxCatchAll" ma:showField="CatchAllData" ma:web="2d38d079-e740-4de3-8804-24bd22702a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endix xmlns="8d3e3dc3-2898-499a-b070-2bae628c89ef" xsi:nil="true"/>
    <lcf76f155ced4ddcb4097134ff3c332f xmlns="8d3e3dc3-2898-499a-b070-2bae628c89ef">
      <Terms xmlns="http://schemas.microsoft.com/office/infopath/2007/PartnerControls"/>
    </lcf76f155ced4ddcb4097134ff3c332f>
    <TaxCatchAll xmlns="2d38d079-e740-4de3-8804-24bd22702a8a" xsi:nil="true"/>
  </documentManagement>
</p:properties>
</file>

<file path=customXml/itemProps1.xml><?xml version="1.0" encoding="utf-8"?>
<ds:datastoreItem xmlns:ds="http://schemas.openxmlformats.org/officeDocument/2006/customXml" ds:itemID="{1576614B-C704-4513-BEB6-D55C5ED39FCA}"/>
</file>

<file path=customXml/itemProps2.xml><?xml version="1.0" encoding="utf-8"?>
<ds:datastoreItem xmlns:ds="http://schemas.openxmlformats.org/officeDocument/2006/customXml" ds:itemID="{F905D6EA-0F73-4508-9DF2-FB54AF075714}">
  <ds:schemaRefs>
    <ds:schemaRef ds:uri="http://schemas.microsoft.com/sharepoint/v3/contenttype/forms"/>
  </ds:schemaRefs>
</ds:datastoreItem>
</file>

<file path=customXml/itemProps3.xml><?xml version="1.0" encoding="utf-8"?>
<ds:datastoreItem xmlns:ds="http://schemas.openxmlformats.org/officeDocument/2006/customXml" ds:itemID="{F6C8445A-FE8C-4A60-ABC0-EFC91204195E}">
  <ds:schemaRefs>
    <ds:schemaRef ds:uri="2d38d079-e740-4de3-8804-24bd22702a8a"/>
    <ds:schemaRef ds:uri="http://schemas.microsoft.com/office/2006/metadata/properties"/>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8d3e3dc3-2898-499a-b070-2bae628c89e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17985</TotalTime>
  <Words>2676</Words>
  <Application>Microsoft Macintosh PowerPoint</Application>
  <PresentationFormat>A4 Paper (210x297 mm)</PresentationFormat>
  <Paragraphs>235</Paragraphs>
  <Slides>42</Slides>
  <Notes>4</Notes>
  <HiddenSlides>0</HiddenSlides>
  <MMClips>39</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3" baseType="lpstr">
      <vt:lpstr>Arial</vt:lpstr>
      <vt:lpstr>Arial Black</vt:lpstr>
      <vt:lpstr>Bernard MT Condensed</vt:lpstr>
      <vt:lpstr>Calibri</vt:lpstr>
      <vt:lpstr>Cambria Math</vt:lpstr>
      <vt:lpstr>Microsoft Sans Serif</vt:lpstr>
      <vt:lpstr>Times</vt:lpstr>
      <vt:lpstr>Times New Roman</vt:lpstr>
      <vt:lpstr>Wingdings</vt:lpstr>
      <vt:lpstr>Theme1.0</vt:lpstr>
      <vt:lpstr>Acrobat Document</vt:lpstr>
      <vt:lpstr>PowerPoint Presentation</vt:lpstr>
      <vt:lpstr>Presentation outline</vt:lpstr>
      <vt:lpstr>INTRODUCTION</vt:lpstr>
      <vt:lpstr>APPLICABLE DOCUMENTS</vt:lpstr>
      <vt:lpstr>PREREQUISITES</vt:lpstr>
      <vt:lpstr>PROCEDURES</vt:lpstr>
      <vt:lpstr>INTENDED USE</vt:lpstr>
      <vt:lpstr>PowerPoint Presentation</vt:lpstr>
      <vt:lpstr>BASIC PRINCIPLE</vt:lpstr>
      <vt:lpstr>PREPARATION</vt:lpstr>
      <vt:lpstr>TAB PROCEDURES</vt:lpstr>
      <vt:lpstr>TESTING, ADJUSTING AND BALANCING STEP BY STEP PROCEDURE</vt:lpstr>
      <vt:lpstr>TESTING, ADJUSTING AND BALANCING STEP BY STEP PROCEDURE</vt:lpstr>
      <vt:lpstr>PORCEDURES FOR MEASURING TOTAL AIRFLOW BY PITOT TUBE</vt:lpstr>
      <vt:lpstr>PORCEDURES FOR MEASURING TOTAL AIRFLOW BY PITOT TUBE</vt:lpstr>
      <vt:lpstr>PROCEDURES FOR MEASURING TOTAL AIRFLOW BY PITOT TUBE</vt:lpstr>
      <vt:lpstr>PORCEDURES FOR MEASURING TOTAL AIRFLOW BY PITOT TUBE</vt:lpstr>
      <vt:lpstr>STEP 1 : MAIN BALANCING</vt:lpstr>
      <vt:lpstr>STEP 2 : BRANCH BALANCING</vt:lpstr>
      <vt:lpstr>DIAGRAM OF BRANCH BALANCING</vt:lpstr>
      <vt:lpstr>BRANCH BALANCING</vt:lpstr>
      <vt:lpstr>STEP 3 : TERMINAL BALANCING</vt:lpstr>
      <vt:lpstr>DIAGRAM OF TERMINAL BALANCING</vt:lpstr>
      <vt:lpstr>PERCENTAGE OF DESIGN AIRFLOW</vt:lpstr>
      <vt:lpstr>FIRST STEP</vt:lpstr>
      <vt:lpstr>SECOND STEP</vt:lpstr>
      <vt:lpstr>TEST FORMS</vt:lpstr>
      <vt:lpstr>TEST FORMS</vt:lpstr>
      <vt:lpstr>TEST FORMS</vt:lpstr>
      <vt:lpstr>FINAL TEST</vt:lpstr>
      <vt:lpstr>ACCEPTANCE CRITERIA</vt:lpstr>
      <vt:lpstr>PERFORMANCE TEST</vt:lpstr>
      <vt:lpstr>FINAL TEST, INSPECTION AND ACCEPTANCE</vt:lpstr>
      <vt:lpstr>INSTRUMENTATION TO BE USED</vt:lpstr>
      <vt:lpstr>INSTRUMENT</vt:lpstr>
      <vt:lpstr>CLAMP METER</vt:lpstr>
      <vt:lpstr>TACHOMETER</vt:lpstr>
      <vt:lpstr>ADM (AIRDATA MANOMETER) W/ PITOT TUBE (ELECTRONIC MANOMETER)</vt:lpstr>
      <vt:lpstr>FLOW MEASURING HOOD (DIRECT READING)</vt:lpstr>
      <vt:lpstr>ANEMOMETER</vt:lpstr>
      <vt:lpstr>THERMOHYGROMETER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sheila.ciruela</dc:creator>
  <cp:lastModifiedBy>Microsoft Office User</cp:lastModifiedBy>
  <cp:revision>961</cp:revision>
  <cp:lastPrinted>2016-03-22T02:37:13Z</cp:lastPrinted>
  <dcterms:created xsi:type="dcterms:W3CDTF">2012-06-28T08:15:37Z</dcterms:created>
  <dcterms:modified xsi:type="dcterms:W3CDTF">2023-05-11T09:55:21Z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0x010100DE0B6CD2C26E4146AEA7247D2F3243D8</vt:lpwstr>
  </property>
</Properties>
</file>